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479913" cy="30240288"/>
  <p:notesSz cx="20104100" cy="14224000"/>
  <p:defaultTextStyle>
    <a:defPPr>
      <a:defRPr lang="en-US"/>
    </a:defPPr>
    <a:lvl1pPr marL="0" algn="l" defTabSz="1936974" rtl="0" eaLnBrk="1" latinLnBrk="0" hangingPunct="1">
      <a:defRPr sz="3813" kern="1200">
        <a:solidFill>
          <a:schemeClr val="tx1"/>
        </a:solidFill>
        <a:latin typeface="+mn-lt"/>
        <a:ea typeface="+mn-ea"/>
        <a:cs typeface="+mn-cs"/>
      </a:defRPr>
    </a:lvl1pPr>
    <a:lvl2pPr marL="968487" algn="l" defTabSz="1936974" rtl="0" eaLnBrk="1" latinLnBrk="0" hangingPunct="1">
      <a:defRPr sz="3813" kern="1200">
        <a:solidFill>
          <a:schemeClr val="tx1"/>
        </a:solidFill>
        <a:latin typeface="+mn-lt"/>
        <a:ea typeface="+mn-ea"/>
        <a:cs typeface="+mn-cs"/>
      </a:defRPr>
    </a:lvl2pPr>
    <a:lvl3pPr marL="1936974" algn="l" defTabSz="1936974" rtl="0" eaLnBrk="1" latinLnBrk="0" hangingPunct="1">
      <a:defRPr sz="3813" kern="1200">
        <a:solidFill>
          <a:schemeClr val="tx1"/>
        </a:solidFill>
        <a:latin typeface="+mn-lt"/>
        <a:ea typeface="+mn-ea"/>
        <a:cs typeface="+mn-cs"/>
      </a:defRPr>
    </a:lvl3pPr>
    <a:lvl4pPr marL="2905460" algn="l" defTabSz="1936974" rtl="0" eaLnBrk="1" latinLnBrk="0" hangingPunct="1">
      <a:defRPr sz="3813" kern="1200">
        <a:solidFill>
          <a:schemeClr val="tx1"/>
        </a:solidFill>
        <a:latin typeface="+mn-lt"/>
        <a:ea typeface="+mn-ea"/>
        <a:cs typeface="+mn-cs"/>
      </a:defRPr>
    </a:lvl4pPr>
    <a:lvl5pPr marL="3873947" algn="l" defTabSz="1936974" rtl="0" eaLnBrk="1" latinLnBrk="0" hangingPunct="1">
      <a:defRPr sz="3813" kern="1200">
        <a:solidFill>
          <a:schemeClr val="tx1"/>
        </a:solidFill>
        <a:latin typeface="+mn-lt"/>
        <a:ea typeface="+mn-ea"/>
        <a:cs typeface="+mn-cs"/>
      </a:defRPr>
    </a:lvl5pPr>
    <a:lvl6pPr marL="4842434" algn="l" defTabSz="1936974" rtl="0" eaLnBrk="1" latinLnBrk="0" hangingPunct="1">
      <a:defRPr sz="3813" kern="1200">
        <a:solidFill>
          <a:schemeClr val="tx1"/>
        </a:solidFill>
        <a:latin typeface="+mn-lt"/>
        <a:ea typeface="+mn-ea"/>
        <a:cs typeface="+mn-cs"/>
      </a:defRPr>
    </a:lvl6pPr>
    <a:lvl7pPr marL="5810921" algn="l" defTabSz="1936974" rtl="0" eaLnBrk="1" latinLnBrk="0" hangingPunct="1">
      <a:defRPr sz="3813" kern="1200">
        <a:solidFill>
          <a:schemeClr val="tx1"/>
        </a:solidFill>
        <a:latin typeface="+mn-lt"/>
        <a:ea typeface="+mn-ea"/>
        <a:cs typeface="+mn-cs"/>
      </a:defRPr>
    </a:lvl7pPr>
    <a:lvl8pPr marL="6779407" algn="l" defTabSz="1936974" rtl="0" eaLnBrk="1" latinLnBrk="0" hangingPunct="1">
      <a:defRPr sz="3813" kern="1200">
        <a:solidFill>
          <a:schemeClr val="tx1"/>
        </a:solidFill>
        <a:latin typeface="+mn-lt"/>
        <a:ea typeface="+mn-ea"/>
        <a:cs typeface="+mn-cs"/>
      </a:defRPr>
    </a:lvl8pPr>
    <a:lvl9pPr marL="7747894" algn="l" defTabSz="1936974" rtl="0" eaLnBrk="1" latinLnBrk="0" hangingPunct="1">
      <a:defRPr sz="381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23" userDrawn="1">
          <p15:clr>
            <a:srgbClr val="A4A3A4"/>
          </p15:clr>
        </p15:guide>
        <p15:guide id="2" pos="45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Stynes" initials="JS" lastIdx="4" clrIdx="0">
    <p:extLst>
      <p:ext uri="{19B8F6BF-5375-455C-9EA6-DF929625EA0E}">
        <p15:presenceInfo xmlns:p15="http://schemas.microsoft.com/office/powerpoint/2012/main" userId="S-1-5-21-2589171471-2249483352-2331830776-4310" providerId="AD"/>
      </p:ext>
    </p:extLst>
  </p:cmAuthor>
  <p:cmAuthor id="2" name="Aisling Condren" initials="AC" lastIdx="2" clrIdx="1">
    <p:extLst>
      <p:ext uri="{19B8F6BF-5375-455C-9EA6-DF929625EA0E}">
        <p15:presenceInfo xmlns:p15="http://schemas.microsoft.com/office/powerpoint/2012/main" userId="S-1-5-21-2589171471-2249483352-2331830776-4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04" autoAdjust="0"/>
    <p:restoredTop sz="89758" autoAdjust="0"/>
  </p:normalViewPr>
  <p:slideViewPr>
    <p:cSldViewPr>
      <p:cViewPr varScale="1">
        <p:scale>
          <a:sx n="23" d="100"/>
          <a:sy n="23" d="100"/>
        </p:scale>
        <p:origin x="390" y="114"/>
      </p:cViewPr>
      <p:guideLst>
        <p:guide orient="horz" pos="6123"/>
        <p:guide pos="456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712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11387138" y="0"/>
            <a:ext cx="8712200" cy="712788"/>
          </a:xfrm>
          <a:prstGeom prst="rect">
            <a:avLst/>
          </a:prstGeom>
        </p:spPr>
        <p:txBody>
          <a:bodyPr vert="horz" lIns="91440" tIns="45720" rIns="91440" bIns="45720" rtlCol="0"/>
          <a:lstStyle>
            <a:lvl1pPr algn="r">
              <a:defRPr sz="1200"/>
            </a:lvl1pPr>
          </a:lstStyle>
          <a:p>
            <a:fld id="{CE78EF4A-4A96-4D08-9D25-162C94855FB2}" type="datetimeFigureOut">
              <a:rPr lang="en-IE" smtClean="0"/>
              <a:t>18/05/2018</a:t>
            </a:fld>
            <a:endParaRPr lang="en-IE"/>
          </a:p>
        </p:txBody>
      </p:sp>
      <p:sp>
        <p:nvSpPr>
          <p:cNvPr id="4" name="Slide Image Placeholder 3"/>
          <p:cNvSpPr>
            <a:spLocks noGrp="1" noRot="1" noChangeAspect="1"/>
          </p:cNvSpPr>
          <p:nvPr>
            <p:ph type="sldImg" idx="2"/>
          </p:nvPr>
        </p:nvSpPr>
        <p:spPr>
          <a:xfrm>
            <a:off x="6680200" y="1778000"/>
            <a:ext cx="6743700" cy="48006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2009775" y="6845300"/>
            <a:ext cx="16084550" cy="5600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13511213"/>
            <a:ext cx="8712200" cy="712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11387138" y="13511213"/>
            <a:ext cx="8712200" cy="712787"/>
          </a:xfrm>
          <a:prstGeom prst="rect">
            <a:avLst/>
          </a:prstGeom>
        </p:spPr>
        <p:txBody>
          <a:bodyPr vert="horz" lIns="91440" tIns="45720" rIns="91440" bIns="45720" rtlCol="0" anchor="b"/>
          <a:lstStyle>
            <a:lvl1pPr algn="r">
              <a:defRPr sz="1200"/>
            </a:lvl1pPr>
          </a:lstStyle>
          <a:p>
            <a:fld id="{6400E295-0965-443A-B797-39A67B83F754}" type="slidenum">
              <a:rPr lang="en-IE" smtClean="0"/>
              <a:t>‹#›</a:t>
            </a:fld>
            <a:endParaRPr lang="en-IE"/>
          </a:p>
        </p:txBody>
      </p:sp>
    </p:spTree>
    <p:extLst>
      <p:ext uri="{BB962C8B-B14F-4D97-AF65-F5344CB8AC3E}">
        <p14:creationId xmlns:p14="http://schemas.microsoft.com/office/powerpoint/2010/main" val="4073948712"/>
      </p:ext>
    </p:extLst>
  </p:cSld>
  <p:clrMap bg1="lt1" tx1="dk1" bg2="lt2" tx2="dk2" accent1="accent1" accent2="accent2" accent3="accent3" accent4="accent4" accent5="accent5" accent6="accent6" hlink="hlink" folHlink="folHlink"/>
  <p:notesStyle>
    <a:lvl1pPr marL="0" algn="l" defTabSz="1936974" rtl="0" eaLnBrk="1" latinLnBrk="0" hangingPunct="1">
      <a:defRPr sz="2542" kern="1200">
        <a:solidFill>
          <a:schemeClr val="tx1"/>
        </a:solidFill>
        <a:latin typeface="+mn-lt"/>
        <a:ea typeface="+mn-ea"/>
        <a:cs typeface="+mn-cs"/>
      </a:defRPr>
    </a:lvl1pPr>
    <a:lvl2pPr marL="968487" algn="l" defTabSz="1936974" rtl="0" eaLnBrk="1" latinLnBrk="0" hangingPunct="1">
      <a:defRPr sz="2542" kern="1200">
        <a:solidFill>
          <a:schemeClr val="tx1"/>
        </a:solidFill>
        <a:latin typeface="+mn-lt"/>
        <a:ea typeface="+mn-ea"/>
        <a:cs typeface="+mn-cs"/>
      </a:defRPr>
    </a:lvl2pPr>
    <a:lvl3pPr marL="1936974" algn="l" defTabSz="1936974" rtl="0" eaLnBrk="1" latinLnBrk="0" hangingPunct="1">
      <a:defRPr sz="2542" kern="1200">
        <a:solidFill>
          <a:schemeClr val="tx1"/>
        </a:solidFill>
        <a:latin typeface="+mn-lt"/>
        <a:ea typeface="+mn-ea"/>
        <a:cs typeface="+mn-cs"/>
      </a:defRPr>
    </a:lvl3pPr>
    <a:lvl4pPr marL="2905460" algn="l" defTabSz="1936974" rtl="0" eaLnBrk="1" latinLnBrk="0" hangingPunct="1">
      <a:defRPr sz="2542" kern="1200">
        <a:solidFill>
          <a:schemeClr val="tx1"/>
        </a:solidFill>
        <a:latin typeface="+mn-lt"/>
        <a:ea typeface="+mn-ea"/>
        <a:cs typeface="+mn-cs"/>
      </a:defRPr>
    </a:lvl4pPr>
    <a:lvl5pPr marL="3873947" algn="l" defTabSz="1936974" rtl="0" eaLnBrk="1" latinLnBrk="0" hangingPunct="1">
      <a:defRPr sz="2542" kern="1200">
        <a:solidFill>
          <a:schemeClr val="tx1"/>
        </a:solidFill>
        <a:latin typeface="+mn-lt"/>
        <a:ea typeface="+mn-ea"/>
        <a:cs typeface="+mn-cs"/>
      </a:defRPr>
    </a:lvl5pPr>
    <a:lvl6pPr marL="4842434" algn="l" defTabSz="1936974" rtl="0" eaLnBrk="1" latinLnBrk="0" hangingPunct="1">
      <a:defRPr sz="2542" kern="1200">
        <a:solidFill>
          <a:schemeClr val="tx1"/>
        </a:solidFill>
        <a:latin typeface="+mn-lt"/>
        <a:ea typeface="+mn-ea"/>
        <a:cs typeface="+mn-cs"/>
      </a:defRPr>
    </a:lvl6pPr>
    <a:lvl7pPr marL="5810921" algn="l" defTabSz="1936974" rtl="0" eaLnBrk="1" latinLnBrk="0" hangingPunct="1">
      <a:defRPr sz="2542" kern="1200">
        <a:solidFill>
          <a:schemeClr val="tx1"/>
        </a:solidFill>
        <a:latin typeface="+mn-lt"/>
        <a:ea typeface="+mn-ea"/>
        <a:cs typeface="+mn-cs"/>
      </a:defRPr>
    </a:lvl7pPr>
    <a:lvl8pPr marL="6779407" algn="l" defTabSz="1936974" rtl="0" eaLnBrk="1" latinLnBrk="0" hangingPunct="1">
      <a:defRPr sz="2542" kern="1200">
        <a:solidFill>
          <a:schemeClr val="tx1"/>
        </a:solidFill>
        <a:latin typeface="+mn-lt"/>
        <a:ea typeface="+mn-ea"/>
        <a:cs typeface="+mn-cs"/>
      </a:defRPr>
    </a:lvl8pPr>
    <a:lvl9pPr marL="7747894" algn="l" defTabSz="1936974" rtl="0" eaLnBrk="1" latinLnBrk="0" hangingPunct="1">
      <a:defRPr sz="25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80200" y="1778000"/>
            <a:ext cx="6743700" cy="4800600"/>
          </a:xfrm>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400E295-0965-443A-B797-39A67B83F754}" type="slidenum">
              <a:rPr lang="en-IE" smtClean="0"/>
              <a:t>1</a:t>
            </a:fld>
            <a:endParaRPr lang="en-IE"/>
          </a:p>
        </p:txBody>
      </p:sp>
    </p:spTree>
    <p:extLst>
      <p:ext uri="{BB962C8B-B14F-4D97-AF65-F5344CB8AC3E}">
        <p14:creationId xmlns:p14="http://schemas.microsoft.com/office/powerpoint/2010/main" val="220849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185993" y="9374490"/>
            <a:ext cx="36107928"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371987" y="16934561"/>
            <a:ext cx="297359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2123996" y="6955266"/>
            <a:ext cx="1847876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1877154" y="6955266"/>
            <a:ext cx="18478763"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7"/>
            <a:ext cx="42479030" cy="30231544"/>
          </a:xfrm>
          <a:prstGeom prst="rect">
            <a:avLst/>
          </a:prstGeom>
          <a:blipFill>
            <a:blip r:embed="rId7" cstate="print"/>
            <a:stretch>
              <a:fillRect/>
            </a:stretch>
          </a:blipFill>
        </p:spPr>
        <p:txBody>
          <a:bodyPr wrap="square" lIns="0" tIns="0" rIns="0" bIns="0" rtlCol="0"/>
          <a:lstStyle/>
          <a:p>
            <a:endParaRPr sz="3813"/>
          </a:p>
        </p:txBody>
      </p:sp>
      <p:sp>
        <p:nvSpPr>
          <p:cNvPr id="2" name="Holder 2"/>
          <p:cNvSpPr>
            <a:spLocks noGrp="1"/>
          </p:cNvSpPr>
          <p:nvPr>
            <p:ph type="title"/>
          </p:nvPr>
        </p:nvSpPr>
        <p:spPr>
          <a:xfrm>
            <a:off x="2123996" y="1209612"/>
            <a:ext cx="3823192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2123996" y="6955266"/>
            <a:ext cx="3823192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4443171" y="28123468"/>
            <a:ext cx="13593572" cy="586764"/>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123997" y="28123468"/>
            <a:ext cx="9770380" cy="58676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6" name="Holder 6"/>
          <p:cNvSpPr>
            <a:spLocks noGrp="1"/>
          </p:cNvSpPr>
          <p:nvPr>
            <p:ph type="sldNum" sz="quarter" idx="7"/>
          </p:nvPr>
        </p:nvSpPr>
        <p:spPr>
          <a:xfrm>
            <a:off x="30585541" y="28123468"/>
            <a:ext cx="9770380" cy="586764"/>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etinfo@hpra.i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5666744"/>
            <a:ext cx="14839156"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sp>
        <p:nvSpPr>
          <p:cNvPr id="14" name="Rectangle 13"/>
          <p:cNvSpPr/>
          <p:nvPr/>
        </p:nvSpPr>
        <p:spPr>
          <a:xfrm>
            <a:off x="21114956" y="5747544"/>
            <a:ext cx="230072" cy="5715000"/>
          </a:xfrm>
          <a:prstGeom prst="rect">
            <a:avLst/>
          </a:prstGeom>
          <a:solidFill>
            <a:schemeClr val="accent1"/>
          </a:solidFill>
          <a:ln cmpd="sng">
            <a:noFill/>
          </a:ln>
          <a:effectLst>
            <a:outerShdw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sp>
        <p:nvSpPr>
          <p:cNvPr id="15" name="Rectangle 14"/>
          <p:cNvSpPr/>
          <p:nvPr/>
        </p:nvSpPr>
        <p:spPr>
          <a:xfrm flipH="1">
            <a:off x="21114956" y="19996944"/>
            <a:ext cx="230072" cy="10275888"/>
          </a:xfrm>
          <a:prstGeom prst="rect">
            <a:avLst/>
          </a:prstGeom>
          <a:solidFill>
            <a:schemeClr val="accent1"/>
          </a:solidFill>
          <a:ln cmpd="sng">
            <a:noFill/>
          </a:ln>
          <a:effectLst>
            <a:outerShdw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sp>
        <p:nvSpPr>
          <p:cNvPr id="19" name="Rectangle 18"/>
          <p:cNvSpPr/>
          <p:nvPr/>
        </p:nvSpPr>
        <p:spPr>
          <a:xfrm>
            <a:off x="27716956" y="15666744"/>
            <a:ext cx="14762957"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a:p>
        </p:txBody>
      </p:sp>
      <p:sp>
        <p:nvSpPr>
          <p:cNvPr id="20" name="Oval 19"/>
          <p:cNvSpPr/>
          <p:nvPr/>
        </p:nvSpPr>
        <p:spPr>
          <a:xfrm>
            <a:off x="14524392" y="11404644"/>
            <a:ext cx="13411200" cy="8776200"/>
          </a:xfrm>
          <a:prstGeom prst="ellipse">
            <a:avLst/>
          </a:prstGeom>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E" sz="3600" b="1" dirty="0" smtClean="0">
                <a:latin typeface="Segoe UI" panose="020B0502040204020203" pitchFamily="34" charset="0"/>
                <a:cs typeface="Segoe UI" panose="020B0502040204020203" pitchFamily="34" charset="0"/>
              </a:rPr>
              <a:t>Best Practice Guide for </a:t>
            </a:r>
          </a:p>
          <a:p>
            <a:r>
              <a:rPr lang="en-IE" sz="3600" b="1" dirty="0" smtClean="0">
                <a:latin typeface="Segoe UI" panose="020B0502040204020203" pitchFamily="34" charset="0"/>
                <a:cs typeface="Segoe UI" panose="020B0502040204020203" pitchFamily="34" charset="0"/>
              </a:rPr>
              <a:t>Changing the Reference </a:t>
            </a:r>
          </a:p>
          <a:p>
            <a:r>
              <a:rPr lang="en-IE" sz="3600" b="1" dirty="0" smtClean="0">
                <a:latin typeface="Segoe UI" panose="020B0502040204020203" pitchFamily="34" charset="0"/>
                <a:cs typeface="Segoe UI" panose="020B0502040204020203" pitchFamily="34" charset="0"/>
              </a:rPr>
              <a:t>Member States </a:t>
            </a:r>
          </a:p>
          <a:p>
            <a:r>
              <a:rPr lang="en-IE" sz="3600" b="1" dirty="0" err="1" smtClean="0">
                <a:latin typeface="Segoe UI" panose="020B0502040204020203" pitchFamily="34" charset="0"/>
                <a:cs typeface="Segoe UI" panose="020B0502040204020203" pitchFamily="34" charset="0"/>
              </a:rPr>
              <a:t>CMDv</a:t>
            </a:r>
            <a:r>
              <a:rPr lang="en-IE" sz="3600" b="1" dirty="0" smtClean="0">
                <a:latin typeface="Segoe UI" panose="020B0502040204020203" pitchFamily="34" charset="0"/>
                <a:cs typeface="Segoe UI" panose="020B0502040204020203" pitchFamily="34" charset="0"/>
              </a:rPr>
              <a:t>/BPG/021</a:t>
            </a:r>
          </a:p>
          <a:p>
            <a:endParaRPr lang="en-IE" sz="3600" dirty="0" smtClean="0">
              <a:latin typeface="Segoe UI" panose="020B0502040204020203" pitchFamily="34" charset="0"/>
              <a:cs typeface="Segoe UI" panose="020B0502040204020203" pitchFamily="34" charset="0"/>
            </a:endParaRPr>
          </a:p>
          <a:p>
            <a:r>
              <a:rPr lang="en-IE" sz="3600" b="1" dirty="0" smtClean="0">
                <a:latin typeface="Segoe UI" panose="020B0502040204020203" pitchFamily="34" charset="0"/>
                <a:cs typeface="Segoe UI" panose="020B0502040204020203" pitchFamily="34" charset="0"/>
              </a:rPr>
              <a:t>HPRA Brexit Guidance </a:t>
            </a:r>
          </a:p>
          <a:p>
            <a:r>
              <a:rPr lang="en-IE" sz="3600" b="1" dirty="0" smtClean="0">
                <a:latin typeface="Segoe UI" panose="020B0502040204020203" pitchFamily="34" charset="0"/>
                <a:cs typeface="Segoe UI" panose="020B0502040204020203" pitchFamily="34" charset="0"/>
              </a:rPr>
              <a:t>for Stakeholders for Human</a:t>
            </a:r>
          </a:p>
          <a:p>
            <a:r>
              <a:rPr lang="en-IE" sz="3600" b="1" dirty="0" smtClean="0">
                <a:latin typeface="Segoe UI" panose="020B0502040204020203" pitchFamily="34" charset="0"/>
                <a:cs typeface="Segoe UI" panose="020B0502040204020203" pitchFamily="34" charset="0"/>
              </a:rPr>
              <a:t>and Veterinary Medicines</a:t>
            </a:r>
            <a:endParaRPr lang="en-IE" sz="3600" b="1" dirty="0">
              <a:latin typeface="Segoe UI" panose="020B0502040204020203" pitchFamily="34" charset="0"/>
              <a:cs typeface="Segoe UI" panose="020B0502040204020203" pitchFamily="34" charset="0"/>
            </a:endParaRPr>
          </a:p>
        </p:txBody>
      </p:sp>
      <p:sp>
        <p:nvSpPr>
          <p:cNvPr id="21" name="TextBox 20"/>
          <p:cNvSpPr txBox="1"/>
          <p:nvPr/>
        </p:nvSpPr>
        <p:spPr>
          <a:xfrm>
            <a:off x="4094956" y="1286516"/>
            <a:ext cx="27051000" cy="2800767"/>
          </a:xfrm>
          <a:prstGeom prst="rect">
            <a:avLst/>
          </a:prstGeom>
          <a:noFill/>
        </p:spPr>
        <p:txBody>
          <a:bodyPr wrap="square" rtlCol="0">
            <a:spAutoFit/>
          </a:bodyPr>
          <a:lstStyle/>
          <a:p>
            <a:r>
              <a:rPr lang="en-IE" sz="8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Changing </a:t>
            </a:r>
            <a:r>
              <a:rPr lang="en-IE" sz="8800" b="1" dirty="0">
                <a:solidFill>
                  <a:schemeClr val="bg1"/>
                </a:solidFill>
                <a:latin typeface="Segoe UI" panose="020B0502040204020203" pitchFamily="34" charset="0"/>
                <a:ea typeface="Segoe UI" panose="020B0502040204020203" pitchFamily="34" charset="0"/>
                <a:cs typeface="Segoe UI" panose="020B0502040204020203" pitchFamily="34" charset="0"/>
              </a:rPr>
              <a:t>the Reference Member </a:t>
            </a:r>
            <a:r>
              <a:rPr lang="en-IE" sz="8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State (RMS)</a:t>
            </a:r>
          </a:p>
          <a:p>
            <a:r>
              <a:rPr lang="en-IE" sz="8800" b="1" dirty="0">
                <a:solidFill>
                  <a:schemeClr val="bg1"/>
                </a:solidFill>
                <a:latin typeface="Segoe UI" panose="020B0502040204020203" pitchFamily="34" charset="0"/>
                <a:ea typeface="Segoe UI" panose="020B0502040204020203" pitchFamily="34" charset="0"/>
                <a:cs typeface="Segoe UI" panose="020B0502040204020203" pitchFamily="34" charset="0"/>
              </a:rPr>
              <a:t>f</a:t>
            </a:r>
            <a:r>
              <a:rPr lang="en-IE" sz="88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or a veterinary medicinal product </a:t>
            </a:r>
            <a:endParaRPr lang="en-IE" sz="88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351756" y="6338908"/>
            <a:ext cx="17926126" cy="7786747"/>
          </a:xfrm>
          <a:prstGeom prst="rect">
            <a:avLst/>
          </a:prstGeom>
          <a:noFill/>
        </p:spPr>
        <p:txBody>
          <a:bodyPr wrap="square" rtlCol="0">
            <a:spAutoFit/>
          </a:bodyPr>
          <a:lstStyle/>
          <a:p>
            <a:r>
              <a:rPr lang="en-IE" sz="3200" b="1" dirty="0" smtClean="0">
                <a:latin typeface="Segoe UI" panose="020B0502040204020203" pitchFamily="34" charset="0"/>
                <a:ea typeface="Segoe UI" panose="020B0502040204020203" pitchFamily="34" charset="0"/>
                <a:cs typeface="Segoe UI" panose="020B0502040204020203" pitchFamily="34" charset="0"/>
              </a:rPr>
              <a:t>Circumstances for change to RMS</a:t>
            </a:r>
            <a:endParaRPr lang="en-IE" sz="3200" b="1" dirty="0">
              <a:latin typeface="Segoe UI" panose="020B0502040204020203" pitchFamily="34" charset="0"/>
              <a:ea typeface="Segoe UI" panose="020B0502040204020203" pitchFamily="34" charset="0"/>
              <a:cs typeface="Segoe UI" panose="020B0502040204020203" pitchFamily="34" charset="0"/>
            </a:endParaRPr>
          </a:p>
          <a:p>
            <a:pPr fontAlgn="base"/>
            <a:endParaRPr lang="en-IE" sz="2600" dirty="0">
              <a:latin typeface="Segoe UI" panose="020B0502040204020203" pitchFamily="34" charset="0"/>
              <a:ea typeface="Segoe UI" panose="020B0502040204020203" pitchFamily="34" charset="0"/>
              <a:cs typeface="Segoe UI" panose="020B0502040204020203" pitchFamily="34" charset="0"/>
            </a:endParaRPr>
          </a:p>
          <a:p>
            <a:pPr algn="just" fontAlgn="base"/>
            <a:r>
              <a:rPr lang="en-IE" sz="2600" dirty="0" smtClean="0">
                <a:latin typeface="Segoe UI" panose="020B0502040204020203" pitchFamily="34" charset="0"/>
                <a:ea typeface="Segoe UI" panose="020B0502040204020203" pitchFamily="34" charset="0"/>
                <a:cs typeface="Segoe UI" panose="020B0502040204020203" pitchFamily="34" charset="0"/>
              </a:rPr>
              <a:t>In light of the UK referendum of 2016 to leave the EU and the subsequent triggering of Article 50, European competent authorities and industry are working to ensure there is continued access to health products and healthcare for patients across the European network. While the exact details of future relationships are not currently known and will be subject to ongoing negotiations, there will be a need to facilitate the current legislative requirements whereby:</a:t>
            </a:r>
          </a:p>
          <a:p>
            <a:pPr fontAlgn="base"/>
            <a:endParaRPr lang="en-IE" sz="2600" dirty="0">
              <a:latin typeface="Segoe UI" panose="020B0502040204020203" pitchFamily="34" charset="0"/>
              <a:ea typeface="Segoe UI" panose="020B0502040204020203" pitchFamily="34" charset="0"/>
              <a:cs typeface="Segoe UI" panose="020B0502040204020203" pitchFamily="34" charset="0"/>
            </a:endParaRPr>
          </a:p>
          <a:p>
            <a:pPr marL="571500" indent="-571500" fontAlgn="base">
              <a:buFont typeface="Arial" panose="020B0604020202020204" pitchFamily="34" charset="0"/>
              <a:buChar char="•"/>
            </a:pPr>
            <a:r>
              <a:rPr lang="en-IE" sz="2600" dirty="0" smtClean="0">
                <a:latin typeface="Segoe UI" panose="020B0502040204020203" pitchFamily="34" charset="0"/>
                <a:ea typeface="Segoe UI" panose="020B0502040204020203" pitchFamily="34" charset="0"/>
                <a:cs typeface="Segoe UI" panose="020B0502040204020203" pitchFamily="34" charset="0"/>
              </a:rPr>
              <a:t>a Marketing Authorisation Holder (MAH) </a:t>
            </a:r>
            <a:r>
              <a:rPr lang="en-IE" sz="2600" dirty="0">
                <a:latin typeface="Segoe UI" panose="020B0502040204020203" pitchFamily="34" charset="0"/>
                <a:ea typeface="Segoe UI" panose="020B0502040204020203" pitchFamily="34" charset="0"/>
                <a:cs typeface="Segoe UI" panose="020B0502040204020203" pitchFamily="34" charset="0"/>
              </a:rPr>
              <a:t>must be located within the </a:t>
            </a:r>
            <a:r>
              <a:rPr lang="en-IE" sz="2600" dirty="0" smtClean="0">
                <a:latin typeface="Segoe UI" panose="020B0502040204020203" pitchFamily="34" charset="0"/>
                <a:ea typeface="Segoe UI" panose="020B0502040204020203" pitchFamily="34" charset="0"/>
                <a:cs typeface="Segoe UI" panose="020B0502040204020203" pitchFamily="34" charset="0"/>
              </a:rPr>
              <a:t>EU/EEA, and</a:t>
            </a:r>
            <a:endParaRPr lang="en-IE" sz="2600" dirty="0">
              <a:latin typeface="Segoe UI" panose="020B0502040204020203" pitchFamily="34" charset="0"/>
              <a:ea typeface="Segoe UI" panose="020B0502040204020203" pitchFamily="34" charset="0"/>
              <a:cs typeface="Segoe UI" panose="020B0502040204020203" pitchFamily="34" charset="0"/>
            </a:endParaRPr>
          </a:p>
          <a:p>
            <a:pPr marL="571500" indent="-571500" algn="just" fontAlgn="base">
              <a:buFont typeface="Arial" panose="020B0604020202020204" pitchFamily="34" charset="0"/>
              <a:buChar char="•"/>
            </a:pPr>
            <a:r>
              <a:rPr lang="en-IE" sz="2600" dirty="0">
                <a:latin typeface="Segoe UI" panose="020B0502040204020203" pitchFamily="34" charset="0"/>
                <a:ea typeface="Segoe UI" panose="020B0502040204020203" pitchFamily="34" charset="0"/>
                <a:cs typeface="Segoe UI" panose="020B0502040204020203" pitchFamily="34" charset="0"/>
              </a:rPr>
              <a:t>Authorisations through </a:t>
            </a:r>
            <a:r>
              <a:rPr lang="en-IE" sz="2600" dirty="0" smtClean="0">
                <a:latin typeface="Segoe UI" panose="020B0502040204020203" pitchFamily="34" charset="0"/>
                <a:ea typeface="Segoe UI" panose="020B0502040204020203" pitchFamily="34" charset="0"/>
                <a:cs typeface="Segoe UI" panose="020B0502040204020203" pitchFamily="34" charset="0"/>
              </a:rPr>
              <a:t>Mutual-Recognition (MR) </a:t>
            </a:r>
            <a:r>
              <a:rPr lang="en-IE" sz="2600" dirty="0">
                <a:latin typeface="Segoe UI" panose="020B0502040204020203" pitchFamily="34" charset="0"/>
                <a:ea typeface="Segoe UI" panose="020B0502040204020203" pitchFamily="34" charset="0"/>
                <a:cs typeface="Segoe UI" panose="020B0502040204020203" pitchFamily="34" charset="0"/>
              </a:rPr>
              <a:t>and </a:t>
            </a:r>
            <a:r>
              <a:rPr lang="en-IE" sz="2600" dirty="0" smtClean="0">
                <a:latin typeface="Segoe UI" panose="020B0502040204020203" pitchFamily="34" charset="0"/>
                <a:ea typeface="Segoe UI" panose="020B0502040204020203" pitchFamily="34" charset="0"/>
                <a:cs typeface="Segoe UI" panose="020B0502040204020203" pitchFamily="34" charset="0"/>
              </a:rPr>
              <a:t>Decentralised (DC) procedures </a:t>
            </a:r>
            <a:r>
              <a:rPr lang="en-IE" sz="2600" dirty="0">
                <a:latin typeface="Segoe UI" panose="020B0502040204020203" pitchFamily="34" charset="0"/>
                <a:ea typeface="Segoe UI" panose="020B0502040204020203" pitchFamily="34" charset="0"/>
                <a:cs typeface="Segoe UI" panose="020B0502040204020203" pitchFamily="34" charset="0"/>
              </a:rPr>
              <a:t>must </a:t>
            </a:r>
            <a:r>
              <a:rPr lang="en-IE" sz="2600" dirty="0" smtClean="0">
                <a:latin typeface="Segoe UI" panose="020B0502040204020203" pitchFamily="34" charset="0"/>
                <a:ea typeface="Segoe UI" panose="020B0502040204020203" pitchFamily="34" charset="0"/>
                <a:cs typeface="Segoe UI" panose="020B0502040204020203" pitchFamily="34" charset="0"/>
              </a:rPr>
              <a:t>have an RMS based </a:t>
            </a:r>
            <a:r>
              <a:rPr lang="en-IE" sz="2600" dirty="0">
                <a:latin typeface="Segoe UI" panose="020B0502040204020203" pitchFamily="34" charset="0"/>
                <a:ea typeface="Segoe UI" panose="020B0502040204020203" pitchFamily="34" charset="0"/>
                <a:cs typeface="Segoe UI" panose="020B0502040204020203" pitchFamily="34" charset="0"/>
              </a:rPr>
              <a:t>in the EU (</a:t>
            </a:r>
            <a:r>
              <a:rPr lang="en-IE" sz="2600" dirty="0" smtClean="0">
                <a:latin typeface="Segoe UI" panose="020B0502040204020203" pitchFamily="34" charset="0"/>
                <a:ea typeface="Segoe UI" panose="020B0502040204020203" pitchFamily="34" charset="0"/>
                <a:cs typeface="Segoe UI" panose="020B0502040204020203" pitchFamily="34" charset="0"/>
              </a:rPr>
              <a:t>2001/82/EC)</a:t>
            </a:r>
          </a:p>
          <a:p>
            <a:pPr fontAlgn="base"/>
            <a:endParaRPr lang="en-IE" sz="2600" dirty="0" smtClean="0">
              <a:latin typeface="Segoe UI" panose="020B0502040204020203" pitchFamily="34" charset="0"/>
              <a:ea typeface="Segoe UI" panose="020B0502040204020203" pitchFamily="34" charset="0"/>
              <a:cs typeface="Segoe UI" panose="020B0502040204020203" pitchFamily="34" charset="0"/>
            </a:endParaRPr>
          </a:p>
          <a:p>
            <a:pPr fontAlgn="base"/>
            <a:r>
              <a:rPr lang="en-IE" sz="2600" dirty="0" smtClean="0">
                <a:latin typeface="Segoe UI" panose="020B0502040204020203" pitchFamily="34" charset="0"/>
                <a:ea typeface="Segoe UI" panose="020B0502040204020203" pitchFamily="34" charset="0"/>
                <a:cs typeface="Segoe UI" panose="020B0502040204020203" pitchFamily="34" charset="0"/>
              </a:rPr>
              <a:t>In a scenario where the UK is viewed as a third country, products currently utilising the UK as an RMS must </a:t>
            </a:r>
          </a:p>
          <a:p>
            <a:pPr fontAlgn="base"/>
            <a:r>
              <a:rPr lang="en-IE" sz="2600" dirty="0" smtClean="0">
                <a:latin typeface="Segoe UI" panose="020B0502040204020203" pitchFamily="34" charset="0"/>
                <a:ea typeface="Segoe UI" panose="020B0502040204020203" pitchFamily="34" charset="0"/>
                <a:cs typeface="Segoe UI" panose="020B0502040204020203" pitchFamily="34" charset="0"/>
              </a:rPr>
              <a:t>facilitate a change to another European authority to ensure continued access to the market, with the UK</a:t>
            </a:r>
          </a:p>
          <a:p>
            <a:pPr fontAlgn="base"/>
            <a:r>
              <a:rPr lang="en-IE" sz="2600" dirty="0" smtClean="0">
                <a:latin typeface="Segoe UI" panose="020B0502040204020203" pitchFamily="34" charset="0"/>
                <a:ea typeface="Segoe UI" panose="020B0502040204020203" pitchFamily="34" charset="0"/>
                <a:cs typeface="Segoe UI" panose="020B0502040204020203" pitchFamily="34" charset="0"/>
              </a:rPr>
              <a:t>position changing to a Concerned </a:t>
            </a:r>
            <a:r>
              <a:rPr lang="en-IE" sz="2600" dirty="0" smtClean="0">
                <a:latin typeface="Segoe UI" panose="020B0502040204020203" pitchFamily="34" charset="0"/>
                <a:cs typeface="Segoe UI" panose="020B0502040204020203" pitchFamily="34" charset="0"/>
              </a:rPr>
              <a:t>Member State (CMS) role as long they remain within the EU.</a:t>
            </a:r>
          </a:p>
          <a:p>
            <a:pPr fontAlgn="base"/>
            <a:endParaRPr lang="en-IE" sz="2600" dirty="0">
              <a:latin typeface="Segoe UI" panose="020B0502040204020203" pitchFamily="34" charset="0"/>
              <a:cs typeface="Segoe UI" panose="020B0502040204020203" pitchFamily="34" charset="0"/>
            </a:endParaRPr>
          </a:p>
          <a:p>
            <a:pPr fontAlgn="base"/>
            <a:r>
              <a:rPr lang="en-IE" sz="2600" dirty="0" smtClean="0">
                <a:latin typeface="Segoe UI" panose="020B0502040204020203" pitchFamily="34" charset="0"/>
                <a:cs typeface="Segoe UI" panose="020B0502040204020203" pitchFamily="34" charset="0"/>
              </a:rPr>
              <a:t>All transfers are to be fully completed and implemented before the deadline of </a:t>
            </a:r>
            <a:r>
              <a:rPr lang="en-IE" sz="2600" b="1" dirty="0" smtClean="0">
                <a:latin typeface="Segoe UI" panose="020B0502040204020203" pitchFamily="34" charset="0"/>
                <a:cs typeface="Segoe UI" panose="020B0502040204020203" pitchFamily="34" charset="0"/>
              </a:rPr>
              <a:t>30</a:t>
            </a:r>
            <a:r>
              <a:rPr lang="en-IE" sz="2600" b="1" baseline="30000" dirty="0" smtClean="0">
                <a:latin typeface="Segoe UI" panose="020B0502040204020203" pitchFamily="34" charset="0"/>
                <a:cs typeface="Segoe UI" panose="020B0502040204020203" pitchFamily="34" charset="0"/>
              </a:rPr>
              <a:t>th</a:t>
            </a:r>
            <a:r>
              <a:rPr lang="en-IE" sz="2600" b="1" dirty="0" smtClean="0">
                <a:latin typeface="Segoe UI" panose="020B0502040204020203" pitchFamily="34" charset="0"/>
                <a:cs typeface="Segoe UI" panose="020B0502040204020203" pitchFamily="34" charset="0"/>
              </a:rPr>
              <a:t> March 2019.</a:t>
            </a:r>
          </a:p>
          <a:p>
            <a:pPr fontAlgn="base"/>
            <a:endParaRPr lang="en-IE" sz="2600" dirty="0">
              <a:latin typeface="Segoe UI" panose="020B0502040204020203" pitchFamily="34" charset="0"/>
              <a:cs typeface="Segoe UI" panose="020B0502040204020203" pitchFamily="34" charset="0"/>
            </a:endParaRPr>
          </a:p>
          <a:p>
            <a:pPr fontAlgn="base"/>
            <a:r>
              <a:rPr lang="en-IE" sz="2600" dirty="0">
                <a:latin typeface="Segoe UI" panose="020B0502040204020203" pitchFamily="34" charset="0"/>
                <a:cs typeface="Segoe UI" panose="020B0502040204020203" pitchFamily="34" charset="0"/>
              </a:rPr>
              <a:t>Grounds for a change to RMS do not include circumstances where there is </a:t>
            </a:r>
            <a:r>
              <a:rPr lang="en-IE" sz="2600" dirty="0" smtClean="0">
                <a:latin typeface="Segoe UI" panose="020B0502040204020203" pitchFamily="34" charset="0"/>
                <a:cs typeface="Segoe UI" panose="020B0502040204020203" pitchFamily="34" charset="0"/>
              </a:rPr>
              <a:t>a disagreement</a:t>
            </a:r>
          </a:p>
          <a:p>
            <a:pPr fontAlgn="base"/>
            <a:r>
              <a:rPr lang="en-IE" sz="2600" dirty="0" smtClean="0">
                <a:latin typeface="Segoe UI" panose="020B0502040204020203" pitchFamily="34" charset="0"/>
                <a:cs typeface="Segoe UI" panose="020B0502040204020203" pitchFamily="34" charset="0"/>
              </a:rPr>
              <a:t>between the MAH and </a:t>
            </a:r>
            <a:r>
              <a:rPr lang="en-IE" sz="2600" dirty="0">
                <a:latin typeface="Segoe UI" panose="020B0502040204020203" pitchFamily="34" charset="0"/>
                <a:cs typeface="Segoe UI" panose="020B0502040204020203" pitchFamily="34" charset="0"/>
              </a:rPr>
              <a:t>the current RMS</a:t>
            </a:r>
            <a:r>
              <a:rPr lang="en-IE" sz="2600" dirty="0" smtClean="0">
                <a:latin typeface="Segoe UI" panose="020B0502040204020203" pitchFamily="34" charset="0"/>
                <a:cs typeface="Segoe UI" panose="020B0502040204020203" pitchFamily="34" charset="0"/>
              </a:rPr>
              <a:t>.</a:t>
            </a:r>
            <a:endParaRPr lang="en-IE" sz="2600" dirty="0">
              <a:latin typeface="Segoe UI" panose="020B0502040204020203" pitchFamily="34" charset="0"/>
              <a:cs typeface="Segoe UI" panose="020B0502040204020203" pitchFamily="34" charset="0"/>
            </a:endParaRPr>
          </a:p>
        </p:txBody>
      </p:sp>
      <p:sp>
        <p:nvSpPr>
          <p:cNvPr id="5" name="TextBox 4"/>
          <p:cNvSpPr txBox="1"/>
          <p:nvPr/>
        </p:nvSpPr>
        <p:spPr>
          <a:xfrm>
            <a:off x="23182102" y="6338908"/>
            <a:ext cx="18059400" cy="8898718"/>
          </a:xfrm>
          <a:prstGeom prst="rect">
            <a:avLst/>
          </a:prstGeom>
          <a:noFill/>
        </p:spPr>
        <p:txBody>
          <a:bodyPr wrap="square" rtlCol="0">
            <a:spAutoFit/>
          </a:bodyPr>
          <a:lstStyle/>
          <a:p>
            <a:r>
              <a:rPr lang="en-IE" sz="3200" b="1" dirty="0">
                <a:latin typeface="Segoe UI" panose="020B0502040204020203" pitchFamily="34" charset="0"/>
                <a:ea typeface="Segoe UI" panose="020B0502040204020203" pitchFamily="34" charset="0"/>
                <a:cs typeface="Segoe UI" panose="020B0502040204020203" pitchFamily="34" charset="0"/>
              </a:rPr>
              <a:t>Requirements</a:t>
            </a:r>
          </a:p>
          <a:p>
            <a:pPr fontAlgn="base"/>
            <a:endParaRPr lang="en-IE" sz="2800" dirty="0" smtClean="0">
              <a:latin typeface="Segoe UI" panose="020B0502040204020203" pitchFamily="34" charset="0"/>
              <a:ea typeface="Segoe UI" panose="020B0502040204020203" pitchFamily="34" charset="0"/>
              <a:cs typeface="Segoe UI" panose="020B0502040204020203" pitchFamily="34" charset="0"/>
            </a:endParaRPr>
          </a:p>
          <a:p>
            <a:pPr algn="just" fontAlgn="base"/>
            <a:r>
              <a:rPr lang="en-IE" sz="2600" dirty="0" smtClean="0">
                <a:latin typeface="Segoe UI" panose="020B0502040204020203" pitchFamily="34" charset="0"/>
                <a:ea typeface="Segoe UI" panose="020B0502040204020203" pitchFamily="34" charset="0"/>
                <a:cs typeface="Segoe UI" panose="020B0502040204020203" pitchFamily="34" charset="0"/>
              </a:rPr>
              <a:t>To avoid regulatory confusion, a change to RMS for a veterinary medicinal product cannot take place during a pending procedure. It is </a:t>
            </a:r>
            <a:r>
              <a:rPr lang="en-IE" sz="2600" dirty="0">
                <a:latin typeface="Segoe UI" panose="020B0502040204020203" pitchFamily="34" charset="0"/>
                <a:ea typeface="Segoe UI" panose="020B0502040204020203" pitchFamily="34" charset="0"/>
                <a:cs typeface="Segoe UI" panose="020B0502040204020203" pitchFamily="34" charset="0"/>
              </a:rPr>
              <a:t>therefore advised that </a:t>
            </a:r>
            <a:r>
              <a:rPr lang="en-IE" sz="2600" dirty="0" smtClean="0">
                <a:latin typeface="Segoe UI" panose="020B0502040204020203" pitchFamily="34" charset="0"/>
                <a:ea typeface="Segoe UI" panose="020B0502040204020203" pitchFamily="34" charset="0"/>
                <a:cs typeface="Segoe UI" panose="020B0502040204020203" pitchFamily="34" charset="0"/>
              </a:rPr>
              <a:t>any foreseen variations are planned accordingly, and their concerned timetables taken into account.</a:t>
            </a:r>
          </a:p>
          <a:p>
            <a:pPr algn="just"/>
            <a:endParaRPr lang="en-IE" sz="2600" dirty="0">
              <a:latin typeface="Segoe UI" panose="020B0502040204020203" pitchFamily="34" charset="0"/>
              <a:cs typeface="Segoe UI" panose="020B0502040204020203" pitchFamily="34" charset="0"/>
            </a:endParaRPr>
          </a:p>
          <a:p>
            <a:pPr algn="just"/>
            <a:r>
              <a:rPr lang="en-IE" sz="2600" dirty="0" smtClean="0">
                <a:latin typeface="Segoe UI" panose="020B0502040204020203" pitchFamily="34" charset="0"/>
                <a:cs typeface="Segoe UI" panose="020B0502040204020203" pitchFamily="34" charset="0"/>
              </a:rPr>
              <a:t>For products where the UK is currently acting as RMS and there is only one CMS, then that CMS must automatically become the new RMS. It is not possible for that member state to refuse this role, even where no prior agreement is in place. This is not an automatic process, and MAH is still required to notify both countries of the required change.</a:t>
            </a:r>
            <a:r>
              <a:rPr lang="en-IE" sz="2600" dirty="0" smtClean="0">
                <a:solidFill>
                  <a:srgbClr val="FF0000"/>
                </a:solidFill>
                <a:latin typeface="Segoe UI" panose="020B0502040204020203" pitchFamily="34" charset="0"/>
                <a:cs typeface="Segoe UI" panose="020B0502040204020203" pitchFamily="34" charset="0"/>
              </a:rPr>
              <a:t> </a:t>
            </a:r>
          </a:p>
          <a:p>
            <a:pPr algn="just"/>
            <a:endParaRPr lang="en-IE" sz="2600" dirty="0">
              <a:latin typeface="Segoe UI" panose="020B0502040204020203" pitchFamily="34" charset="0"/>
              <a:cs typeface="Segoe UI" panose="020B0502040204020203" pitchFamily="34" charset="0"/>
            </a:endParaRPr>
          </a:p>
          <a:p>
            <a:r>
              <a:rPr lang="en-IE" sz="2600" dirty="0" smtClean="0">
                <a:latin typeface="Segoe UI" panose="020B0502040204020203" pitchFamily="34" charset="0"/>
                <a:cs typeface="Segoe UI" panose="020B0502040204020203" pitchFamily="34" charset="0"/>
              </a:rPr>
              <a:t>	Where </a:t>
            </a:r>
            <a:r>
              <a:rPr lang="en-IE" sz="2600" dirty="0">
                <a:latin typeface="Segoe UI" panose="020B0502040204020203" pitchFamily="34" charset="0"/>
                <a:cs typeface="Segoe UI" panose="020B0502040204020203" pitchFamily="34" charset="0"/>
              </a:rPr>
              <a:t>there are two or more </a:t>
            </a:r>
            <a:r>
              <a:rPr lang="en-IE" sz="2600" dirty="0" smtClean="0">
                <a:latin typeface="Segoe UI" panose="020B0502040204020203" pitchFamily="34" charset="0"/>
                <a:cs typeface="Segoe UI" panose="020B0502040204020203" pitchFamily="34" charset="0"/>
              </a:rPr>
              <a:t>CMS, </a:t>
            </a:r>
            <a:r>
              <a:rPr lang="en-IE" sz="2600" dirty="0">
                <a:latin typeface="Segoe UI" panose="020B0502040204020203" pitchFamily="34" charset="0"/>
                <a:cs typeface="Segoe UI" panose="020B0502040204020203" pitchFamily="34" charset="0"/>
              </a:rPr>
              <a:t>it is the responsibility of the MAH to secure a new </a:t>
            </a:r>
            <a:r>
              <a:rPr lang="en-IE" sz="2600" dirty="0" smtClean="0">
                <a:latin typeface="Segoe UI" panose="020B0502040204020203" pitchFamily="34" charset="0"/>
                <a:cs typeface="Segoe UI" panose="020B0502040204020203" pitchFamily="34" charset="0"/>
              </a:rPr>
              <a:t>RMS based </a:t>
            </a:r>
            <a:r>
              <a:rPr lang="en-IE" sz="2600" dirty="0">
                <a:latin typeface="Segoe UI" panose="020B0502040204020203" pitchFamily="34" charset="0"/>
                <a:cs typeface="Segoe UI" panose="020B0502040204020203" pitchFamily="34" charset="0"/>
              </a:rPr>
              <a:t>in </a:t>
            </a:r>
            <a:r>
              <a:rPr lang="en-IE" sz="2600" dirty="0" smtClean="0">
                <a:latin typeface="Segoe UI" panose="020B0502040204020203" pitchFamily="34" charset="0"/>
                <a:cs typeface="Segoe UI" panose="020B0502040204020203" pitchFamily="34" charset="0"/>
              </a:rPr>
              <a:t>the 	EU/EEA</a:t>
            </a:r>
            <a:r>
              <a:rPr lang="en-IE" sz="2600" dirty="0">
                <a:latin typeface="Segoe UI" panose="020B0502040204020203" pitchFamily="34" charset="0"/>
                <a:cs typeface="Segoe UI" panose="020B0502040204020203" pitchFamily="34" charset="0"/>
              </a:rPr>
              <a:t>.</a:t>
            </a:r>
          </a:p>
          <a:p>
            <a:endParaRPr lang="en-IE" sz="2600" dirty="0">
              <a:latin typeface="Segoe UI" panose="020B0502040204020203" pitchFamily="34" charset="0"/>
              <a:cs typeface="Segoe UI" panose="020B0502040204020203" pitchFamily="34" charset="0"/>
            </a:endParaRPr>
          </a:p>
          <a:p>
            <a:r>
              <a:rPr lang="en-IE" sz="2600" dirty="0" smtClean="0">
                <a:latin typeface="Segoe UI" panose="020B0502040204020203" pitchFamily="34" charset="0"/>
                <a:cs typeface="Segoe UI" panose="020B0502040204020203" pitchFamily="34" charset="0"/>
              </a:rPr>
              <a:t>	</a:t>
            </a:r>
            <a:r>
              <a:rPr lang="en-IE" sz="2600" dirty="0">
                <a:latin typeface="Segoe UI" panose="020B0502040204020203" pitchFamily="34" charset="0"/>
                <a:cs typeface="Segoe UI" panose="020B0502040204020203" pitchFamily="34" charset="0"/>
              </a:rPr>
              <a:t>	</a:t>
            </a:r>
            <a:r>
              <a:rPr lang="en-IE" sz="2600" dirty="0" smtClean="0">
                <a:latin typeface="Segoe UI" panose="020B0502040204020203" pitchFamily="34" charset="0"/>
                <a:cs typeface="Segoe UI" panose="020B0502040204020203" pitchFamily="34" charset="0"/>
              </a:rPr>
              <a:t>The </a:t>
            </a:r>
            <a:r>
              <a:rPr lang="en-IE" sz="2600" dirty="0">
                <a:latin typeface="Segoe UI" panose="020B0502040204020203" pitchFamily="34" charset="0"/>
                <a:cs typeface="Segoe UI" panose="020B0502040204020203" pitchFamily="34" charset="0"/>
              </a:rPr>
              <a:t>choice of a new RMS will be a decision for the MAH subject to agreement with </a:t>
            </a:r>
            <a:r>
              <a:rPr lang="en-IE" sz="2600" dirty="0" smtClean="0">
                <a:latin typeface="Segoe UI" panose="020B0502040204020203" pitchFamily="34" charset="0"/>
                <a:cs typeface="Segoe UI" panose="020B0502040204020203" pitchFamily="34" charset="0"/>
              </a:rPr>
              <a:t>the relevant 		national </a:t>
            </a:r>
            <a:r>
              <a:rPr lang="en-IE" sz="2600" dirty="0">
                <a:latin typeface="Segoe UI" panose="020B0502040204020203" pitchFamily="34" charset="0"/>
                <a:cs typeface="Segoe UI" panose="020B0502040204020203" pitchFamily="34" charset="0"/>
              </a:rPr>
              <a:t>competent </a:t>
            </a:r>
            <a:r>
              <a:rPr lang="en-IE" sz="2600" dirty="0" smtClean="0">
                <a:latin typeface="Segoe UI" panose="020B0502040204020203" pitchFamily="34" charset="0"/>
                <a:cs typeface="Segoe UI" panose="020B0502040204020203" pitchFamily="34" charset="0"/>
              </a:rPr>
              <a:t>authority.</a:t>
            </a:r>
          </a:p>
          <a:p>
            <a:r>
              <a:rPr lang="en-IE" sz="2600" dirty="0">
                <a:latin typeface="Segoe UI" panose="020B0502040204020203" pitchFamily="34" charset="0"/>
                <a:cs typeface="Segoe UI" panose="020B0502040204020203" pitchFamily="34" charset="0"/>
              </a:rPr>
              <a:t>	</a:t>
            </a:r>
            <a:endParaRPr lang="en-IE" sz="2600" dirty="0" smtClean="0">
              <a:latin typeface="Segoe UI" panose="020B0502040204020203" pitchFamily="34" charset="0"/>
              <a:cs typeface="Segoe UI" panose="020B0502040204020203" pitchFamily="34" charset="0"/>
            </a:endParaRPr>
          </a:p>
          <a:p>
            <a:r>
              <a:rPr lang="en-IE" sz="2600" dirty="0">
                <a:latin typeface="Segoe UI" panose="020B0502040204020203" pitchFamily="34" charset="0"/>
                <a:cs typeface="Segoe UI" panose="020B0502040204020203" pitchFamily="34" charset="0"/>
              </a:rPr>
              <a:t>	</a:t>
            </a:r>
            <a:r>
              <a:rPr lang="en-IE" sz="2600" dirty="0" smtClean="0">
                <a:latin typeface="Segoe UI" panose="020B0502040204020203" pitchFamily="34" charset="0"/>
                <a:cs typeface="Segoe UI" panose="020B0502040204020203" pitchFamily="34" charset="0"/>
              </a:rPr>
              <a:t>	        </a:t>
            </a:r>
            <a:r>
              <a:rPr lang="en-IE" sz="2600" dirty="0" smtClean="0">
                <a:latin typeface="Segoe UI" panose="020B0502040204020203" pitchFamily="34" charset="0"/>
                <a:ea typeface="Segoe UI" panose="020B0502040204020203" pitchFamily="34" charset="0"/>
                <a:cs typeface="Segoe UI" panose="020B0502040204020203" pitchFamily="34" charset="0"/>
              </a:rPr>
              <a:t>It </a:t>
            </a:r>
            <a:r>
              <a:rPr lang="en-IE" sz="2600" dirty="0">
                <a:latin typeface="Segoe UI" panose="020B0502040204020203" pitchFamily="34" charset="0"/>
                <a:ea typeface="Segoe UI" panose="020B0502040204020203" pitchFamily="34" charset="0"/>
                <a:cs typeface="Segoe UI" panose="020B0502040204020203" pitchFamily="34" charset="0"/>
              </a:rPr>
              <a:t>is recommended that </a:t>
            </a:r>
            <a:r>
              <a:rPr lang="en-IE" sz="2600" dirty="0" smtClean="0">
                <a:latin typeface="Segoe UI" panose="020B0502040204020203" pitchFamily="34" charset="0"/>
                <a:ea typeface="Segoe UI" panose="020B0502040204020203" pitchFamily="34" charset="0"/>
                <a:cs typeface="Segoe UI" panose="020B0502040204020203" pitchFamily="34" charset="0"/>
              </a:rPr>
              <a:t>withdrawals </a:t>
            </a:r>
            <a:r>
              <a:rPr lang="en-IE" sz="2600" dirty="0">
                <a:latin typeface="Segoe UI" panose="020B0502040204020203" pitchFamily="34" charset="0"/>
                <a:ea typeface="Segoe UI" panose="020B0502040204020203" pitchFamily="34" charset="0"/>
                <a:cs typeface="Segoe UI" panose="020B0502040204020203" pitchFamily="34" charset="0"/>
              </a:rPr>
              <a:t>from </a:t>
            </a:r>
            <a:r>
              <a:rPr lang="en-IE" sz="2600" dirty="0" smtClean="0">
                <a:latin typeface="Segoe UI" panose="020B0502040204020203" pitchFamily="34" charset="0"/>
                <a:ea typeface="Segoe UI" panose="020B0502040204020203" pitchFamily="34" charset="0"/>
                <a:cs typeface="Segoe UI" panose="020B0502040204020203" pitchFamily="34" charset="0"/>
              </a:rPr>
              <a:t>existing CMS, if any, </a:t>
            </a:r>
            <a:r>
              <a:rPr lang="en-IE" sz="2600" dirty="0">
                <a:latin typeface="Segoe UI" panose="020B0502040204020203" pitchFamily="34" charset="0"/>
                <a:ea typeface="Segoe UI" panose="020B0502040204020203" pitchFamily="34" charset="0"/>
                <a:cs typeface="Segoe UI" panose="020B0502040204020203" pitchFamily="34" charset="0"/>
              </a:rPr>
              <a:t>have been </a:t>
            </a:r>
            <a:r>
              <a:rPr lang="en-IE" sz="2600" dirty="0" smtClean="0">
                <a:latin typeface="Segoe UI" panose="020B0502040204020203" pitchFamily="34" charset="0"/>
                <a:ea typeface="Segoe UI" panose="020B0502040204020203" pitchFamily="34" charset="0"/>
                <a:cs typeface="Segoe UI" panose="020B0502040204020203" pitchFamily="34" charset="0"/>
              </a:rPr>
              <a:t>finalised before 		        transfers are initiated.</a:t>
            </a:r>
            <a:endParaRPr lang="en-IE" sz="2600" dirty="0">
              <a:latin typeface="Segoe UI" panose="020B0502040204020203" pitchFamily="34" charset="0"/>
              <a:ea typeface="Segoe UI" panose="020B0502040204020203" pitchFamily="34" charset="0"/>
              <a:cs typeface="Segoe UI" panose="020B0502040204020203" pitchFamily="34" charset="0"/>
            </a:endParaRPr>
          </a:p>
          <a:p>
            <a:endParaRPr lang="en-IE" sz="2400" dirty="0">
              <a:cs typeface="Segoe UI" panose="020B0502040204020203" pitchFamily="34" charset="0"/>
            </a:endParaRPr>
          </a:p>
          <a:p>
            <a:r>
              <a:rPr lang="en-IE" dirty="0" smtClean="0"/>
              <a:t/>
            </a:r>
            <a:br>
              <a:rPr lang="en-IE" dirty="0" smtClean="0"/>
            </a:br>
            <a:endParaRPr lang="en-IE" dirty="0"/>
          </a:p>
        </p:txBody>
      </p:sp>
      <p:sp>
        <p:nvSpPr>
          <p:cNvPr id="6" name="TextBox 5"/>
          <p:cNvSpPr txBox="1"/>
          <p:nvPr/>
        </p:nvSpPr>
        <p:spPr>
          <a:xfrm>
            <a:off x="1351756" y="18168144"/>
            <a:ext cx="17926126" cy="5786199"/>
          </a:xfrm>
          <a:prstGeom prst="rect">
            <a:avLst/>
          </a:prstGeom>
          <a:noFill/>
        </p:spPr>
        <p:txBody>
          <a:bodyPr wrap="square" rtlCol="0">
            <a:spAutoFit/>
          </a:bodyPr>
          <a:lstStyle/>
          <a:p>
            <a:r>
              <a:rPr lang="en-IE" sz="3200" b="1" dirty="0" smtClean="0">
                <a:latin typeface="Segoe UI" panose="020B0502040204020203" pitchFamily="34" charset="0"/>
                <a:ea typeface="Segoe UI" panose="020B0502040204020203" pitchFamily="34" charset="0"/>
                <a:cs typeface="Segoe UI" panose="020B0502040204020203" pitchFamily="34" charset="0"/>
              </a:rPr>
              <a:t>How to Change the RMS</a:t>
            </a:r>
            <a:endParaRPr lang="en-IE" sz="3200" b="1" dirty="0">
              <a:latin typeface="Segoe UI" panose="020B0502040204020203" pitchFamily="34" charset="0"/>
              <a:ea typeface="Segoe UI" panose="020B0502040204020203" pitchFamily="34" charset="0"/>
              <a:cs typeface="Segoe UI" panose="020B0502040204020203" pitchFamily="34" charset="0"/>
            </a:endParaRPr>
          </a:p>
          <a:p>
            <a:pPr fontAlgn="base"/>
            <a:endParaRPr lang="en-IE" sz="2600" dirty="0" smtClean="0">
              <a:latin typeface="Segoe UI" panose="020B0502040204020203" pitchFamily="34" charset="0"/>
              <a:ea typeface="Segoe UI" panose="020B0502040204020203" pitchFamily="34" charset="0"/>
              <a:cs typeface="Segoe UI" panose="020B0502040204020203" pitchFamily="34" charset="0"/>
            </a:endParaRPr>
          </a:p>
          <a:p>
            <a:pPr fontAlgn="base"/>
            <a:r>
              <a:rPr lang="en-IE" sz="2600" dirty="0" smtClean="0">
                <a:latin typeface="Segoe UI" panose="020B0502040204020203" pitchFamily="34" charset="0"/>
                <a:ea typeface="Segoe UI" panose="020B0502040204020203" pitchFamily="34" charset="0"/>
                <a:cs typeface="Segoe UI" panose="020B0502040204020203" pitchFamily="34" charset="0"/>
              </a:rPr>
              <a:t>Where a transfer is to be requested, the MAH should first send an official notification to the current </a:t>
            </a:r>
          </a:p>
          <a:p>
            <a:pPr fontAlgn="base"/>
            <a:r>
              <a:rPr lang="en-IE" sz="2600" dirty="0" smtClean="0">
                <a:latin typeface="Segoe UI" panose="020B0502040204020203" pitchFamily="34" charset="0"/>
                <a:ea typeface="Segoe UI" panose="020B0502040204020203" pitchFamily="34" charset="0"/>
                <a:cs typeface="Segoe UI" panose="020B0502040204020203" pitchFamily="34" charset="0"/>
              </a:rPr>
              <a:t>RMS informing them, with justification (e.g. </a:t>
            </a:r>
            <a:r>
              <a:rPr lang="en-IE" sz="2600" dirty="0">
                <a:latin typeface="Segoe UI" panose="020B0502040204020203" pitchFamily="34" charset="0"/>
                <a:cs typeface="Segoe UI" panose="020B0502040204020203" pitchFamily="34" charset="0"/>
              </a:rPr>
              <a:t>RMS has triggered Article 50 of the Treaty on </a:t>
            </a:r>
            <a:r>
              <a:rPr lang="en-IE" sz="2600" dirty="0" smtClean="0">
                <a:latin typeface="Segoe UI" panose="020B0502040204020203" pitchFamily="34" charset="0"/>
                <a:cs typeface="Segoe UI" panose="020B0502040204020203" pitchFamily="34" charset="0"/>
              </a:rPr>
              <a:t>European</a:t>
            </a:r>
          </a:p>
          <a:p>
            <a:pPr fontAlgn="base"/>
            <a:r>
              <a:rPr lang="en-IE" sz="2600" dirty="0" smtClean="0">
                <a:latin typeface="Segoe UI" panose="020B0502040204020203" pitchFamily="34" charset="0"/>
                <a:cs typeface="Segoe UI" panose="020B0502040204020203" pitchFamily="34" charset="0"/>
              </a:rPr>
              <a:t>Union)</a:t>
            </a:r>
            <a:r>
              <a:rPr lang="en-IE" sz="2600" dirty="0">
                <a:latin typeface="Segoe UI" panose="020B0502040204020203" pitchFamily="34" charset="0"/>
                <a:cs typeface="Segoe UI" panose="020B0502040204020203" pitchFamily="34" charset="0"/>
              </a:rPr>
              <a:t>,</a:t>
            </a:r>
            <a:r>
              <a:rPr lang="en-IE" sz="2600" dirty="0" smtClean="0">
                <a:latin typeface="Segoe UI" panose="020B0502040204020203" pitchFamily="34" charset="0"/>
                <a:ea typeface="Segoe UI" panose="020B0502040204020203" pitchFamily="34" charset="0"/>
                <a:cs typeface="Segoe UI" panose="020B0502040204020203" pitchFamily="34" charset="0"/>
              </a:rPr>
              <a:t> of the decision and providing a preferred new RMS. Agreement should be sought from this new</a:t>
            </a:r>
          </a:p>
          <a:p>
            <a:pPr fontAlgn="base"/>
            <a:r>
              <a:rPr lang="en-IE" sz="2600" dirty="0" smtClean="0">
                <a:latin typeface="Segoe UI" panose="020B0502040204020203" pitchFamily="34" charset="0"/>
                <a:ea typeface="Segoe UI" panose="020B0502040204020203" pitchFamily="34" charset="0"/>
                <a:cs typeface="Segoe UI" panose="020B0502040204020203" pitchFamily="34" charset="0"/>
              </a:rPr>
              <a:t>RMS for the decision and their availability confirmed.</a:t>
            </a:r>
          </a:p>
          <a:p>
            <a:pPr fontAlgn="base"/>
            <a:endParaRPr lang="en-IE" sz="2600" dirty="0" smtClean="0">
              <a:latin typeface="Segoe UI" panose="020B0502040204020203" pitchFamily="34" charset="0"/>
              <a:ea typeface="Segoe UI" panose="020B0502040204020203" pitchFamily="34" charset="0"/>
              <a:cs typeface="Segoe UI" panose="020B0502040204020203" pitchFamily="34" charset="0"/>
            </a:endParaRPr>
          </a:p>
          <a:p>
            <a:pPr algn="just" fontAlgn="base"/>
            <a:r>
              <a:rPr lang="en-IE" sz="2600" dirty="0" smtClean="0">
                <a:latin typeface="Segoe UI" panose="020B0502040204020203" pitchFamily="34" charset="0"/>
                <a:ea typeface="Segoe UI" panose="020B0502040204020203" pitchFamily="34" charset="0"/>
                <a:cs typeface="Segoe UI" panose="020B0502040204020203" pitchFamily="34" charset="0"/>
              </a:rPr>
              <a:t>The procedure is handled entirely by the current and proposed RMS and does not require full notification to the existing CMS until the VMP has been successfully transferred. The current RMS  will ensure</a:t>
            </a:r>
            <a:r>
              <a:rPr lang="en-IE" sz="2600" dirty="0">
                <a:latin typeface="Segoe UI" panose="020B0502040204020203" pitchFamily="34" charset="0"/>
                <a:ea typeface="Segoe UI" panose="020B0502040204020203" pitchFamily="34" charset="0"/>
                <a:cs typeface="Segoe UI" panose="020B0502040204020203" pitchFamily="34" charset="0"/>
              </a:rPr>
              <a:t> </a:t>
            </a:r>
            <a:r>
              <a:rPr lang="en-IE" sz="2600" dirty="0" smtClean="0">
                <a:latin typeface="Segoe UI" panose="020B0502040204020203" pitchFamily="34" charset="0"/>
                <a:ea typeface="Segoe UI" panose="020B0502040204020203" pitchFamily="34" charset="0"/>
                <a:cs typeface="Segoe UI" panose="020B0502040204020203" pitchFamily="34" charset="0"/>
              </a:rPr>
              <a:t>that documentation such as QRD texts, product information and packaging is current for the proposed RMS. The current RMS is also responsible for ensuring the change is recorded in the CTS database.</a:t>
            </a:r>
          </a:p>
          <a:p>
            <a:pPr algn="just" fontAlgn="base"/>
            <a:endParaRPr lang="en-IE" sz="2600" dirty="0">
              <a:latin typeface="Segoe UI" panose="020B0502040204020203" pitchFamily="34" charset="0"/>
              <a:ea typeface="Segoe UI" panose="020B0502040204020203" pitchFamily="34" charset="0"/>
              <a:cs typeface="Segoe UI" panose="020B0502040204020203" pitchFamily="34" charset="0"/>
            </a:endParaRPr>
          </a:p>
          <a:p>
            <a:pPr algn="just" fontAlgn="base"/>
            <a:r>
              <a:rPr lang="en-IE" sz="2600" dirty="0" smtClean="0">
                <a:latin typeface="Segoe UI" panose="020B0502040204020203" pitchFamily="34" charset="0"/>
                <a:ea typeface="Segoe UI" panose="020B0502040204020203" pitchFamily="34" charset="0"/>
                <a:cs typeface="Segoe UI" panose="020B0502040204020203" pitchFamily="34" charset="0"/>
              </a:rPr>
              <a:t>A new procedure number will be created by the proposed RMS, which will be passed to the current RMS for circulation to all CMS, and the </a:t>
            </a:r>
            <a:r>
              <a:rPr lang="en-IE" sz="2600" dirty="0" err="1" smtClean="0">
                <a:latin typeface="Segoe UI" panose="020B0502040204020203" pitchFamily="34" charset="0"/>
                <a:ea typeface="Segoe UI" panose="020B0502040204020203" pitchFamily="34" charset="0"/>
                <a:cs typeface="Segoe UI" panose="020B0502040204020203" pitchFamily="34" charset="0"/>
              </a:rPr>
              <a:t>CMDv</a:t>
            </a:r>
            <a:r>
              <a:rPr lang="en-IE" sz="2600" dirty="0" smtClean="0">
                <a:latin typeface="Segoe UI" panose="020B0502040204020203" pitchFamily="34" charset="0"/>
                <a:ea typeface="Segoe UI" panose="020B0502040204020203" pitchFamily="34" charset="0"/>
                <a:cs typeface="Segoe UI" panose="020B0502040204020203" pitchFamily="34" charset="0"/>
              </a:rPr>
              <a:t> Secretariat via the email, to include a copy of the MAHs notification.</a:t>
            </a:r>
          </a:p>
        </p:txBody>
      </p:sp>
      <p:sp>
        <p:nvSpPr>
          <p:cNvPr id="7" name="TextBox 6"/>
          <p:cNvSpPr txBox="1"/>
          <p:nvPr/>
        </p:nvSpPr>
        <p:spPr>
          <a:xfrm>
            <a:off x="22607776" y="18162295"/>
            <a:ext cx="17830801" cy="5880521"/>
          </a:xfrm>
          <a:prstGeom prst="rect">
            <a:avLst/>
          </a:prstGeom>
          <a:noFill/>
        </p:spPr>
        <p:txBody>
          <a:bodyPr wrap="square" rtlCol="0">
            <a:spAutoFit/>
          </a:bodyPr>
          <a:lstStyle/>
          <a:p>
            <a:r>
              <a:rPr lang="en-IE" b="1" dirty="0">
                <a:latin typeface="Segoe UI" panose="020B0502040204020203" pitchFamily="34" charset="0"/>
                <a:ea typeface="Segoe UI" panose="020B0502040204020203" pitchFamily="34" charset="0"/>
                <a:cs typeface="Segoe UI" panose="020B0502040204020203" pitchFamily="34" charset="0"/>
              </a:rPr>
              <a:t>	</a:t>
            </a:r>
            <a:r>
              <a:rPr lang="en-IE" b="1" dirty="0" smtClean="0">
                <a:latin typeface="Segoe UI" panose="020B0502040204020203" pitchFamily="34" charset="0"/>
                <a:ea typeface="Segoe UI" panose="020B0502040204020203" pitchFamily="34" charset="0"/>
                <a:cs typeface="Segoe UI" panose="020B0502040204020203" pitchFamily="34" charset="0"/>
              </a:rPr>
              <a:t>	        </a:t>
            </a:r>
            <a:r>
              <a:rPr lang="en-IE" sz="3200" b="1" dirty="0" smtClean="0">
                <a:latin typeface="Segoe UI" panose="020B0502040204020203" pitchFamily="34" charset="0"/>
                <a:ea typeface="Segoe UI" panose="020B0502040204020203" pitchFamily="34" charset="0"/>
                <a:cs typeface="Segoe UI" panose="020B0502040204020203" pitchFamily="34" charset="0"/>
              </a:rPr>
              <a:t>Addressing Concerns</a:t>
            </a:r>
          </a:p>
          <a:p>
            <a:endParaRPr lang="en-IE" sz="2600" dirty="0">
              <a:latin typeface="Segoe UI" panose="020B0502040204020203" pitchFamily="34" charset="0"/>
              <a:ea typeface="Segoe UI" panose="020B0502040204020203" pitchFamily="34" charset="0"/>
              <a:cs typeface="Segoe UI" panose="020B0502040204020203" pitchFamily="34" charset="0"/>
            </a:endParaRPr>
          </a:p>
          <a:p>
            <a:r>
              <a:rPr lang="en-IE" sz="2600" dirty="0" smtClean="0">
                <a:latin typeface="Segoe UI" panose="020B0502040204020203" pitchFamily="34" charset="0"/>
                <a:ea typeface="Segoe UI" panose="020B0502040204020203" pitchFamily="34" charset="0"/>
                <a:cs typeface="Segoe UI" panose="020B0502040204020203" pitchFamily="34" charset="0"/>
              </a:rPr>
              <a:t>		</a:t>
            </a:r>
            <a:r>
              <a:rPr lang="en-IE" sz="2600" dirty="0">
                <a:latin typeface="Segoe UI" panose="020B0502040204020203" pitchFamily="34" charset="0"/>
                <a:ea typeface="Segoe UI" panose="020B0502040204020203" pitchFamily="34" charset="0"/>
                <a:cs typeface="Segoe UI" panose="020B0502040204020203" pitchFamily="34" charset="0"/>
              </a:rPr>
              <a:t> </a:t>
            </a:r>
            <a:r>
              <a:rPr lang="en-IE" sz="2600" dirty="0" smtClean="0">
                <a:latin typeface="Segoe UI" panose="020B0502040204020203" pitchFamily="34" charset="0"/>
                <a:ea typeface="Segoe UI" panose="020B0502040204020203" pitchFamily="34" charset="0"/>
                <a:cs typeface="Segoe UI" panose="020B0502040204020203" pitchFamily="34" charset="0"/>
              </a:rPr>
              <a:t>        As per the </a:t>
            </a:r>
            <a:r>
              <a:rPr lang="en-IE" sz="2600" dirty="0" err="1" smtClean="0">
                <a:latin typeface="Segoe UI" panose="020B0502040204020203" pitchFamily="34" charset="0"/>
                <a:ea typeface="Segoe UI" panose="020B0502040204020203" pitchFamily="34" charset="0"/>
                <a:cs typeface="Segoe UI" panose="020B0502040204020203" pitchFamily="34" charset="0"/>
              </a:rPr>
              <a:t>CMDv</a:t>
            </a:r>
            <a:r>
              <a:rPr lang="en-IE" sz="2600" dirty="0" smtClean="0">
                <a:latin typeface="Segoe UI" panose="020B0502040204020203" pitchFamily="34" charset="0"/>
                <a:ea typeface="Segoe UI" panose="020B0502040204020203" pitchFamily="34" charset="0"/>
                <a:cs typeface="Segoe UI" panose="020B0502040204020203" pitchFamily="34" charset="0"/>
              </a:rPr>
              <a:t> Best Practice Guide for Changing the Reference Member States, any			generic/hybrid</a:t>
            </a:r>
            <a:r>
              <a:rPr lang="en-IE" sz="2600" dirty="0">
                <a:latin typeface="Segoe UI" panose="020B0502040204020203" pitchFamily="34" charset="0"/>
                <a:ea typeface="Segoe UI" panose="020B0502040204020203" pitchFamily="34" charset="0"/>
                <a:cs typeface="Segoe UI" panose="020B0502040204020203" pitchFamily="34" charset="0"/>
              </a:rPr>
              <a:t> </a:t>
            </a:r>
            <a:r>
              <a:rPr lang="en-IE" sz="2600" dirty="0" smtClean="0">
                <a:latin typeface="Segoe UI" panose="020B0502040204020203" pitchFamily="34" charset="0"/>
                <a:ea typeface="Segoe UI" panose="020B0502040204020203" pitchFamily="34" charset="0"/>
                <a:cs typeface="Segoe UI" panose="020B0502040204020203" pitchFamily="34" charset="0"/>
              </a:rPr>
              <a:t>authorisations granted prior to 30 March 2019 in accordance with Directives</a:t>
            </a:r>
          </a:p>
          <a:p>
            <a:r>
              <a:rPr lang="en-IE" sz="2600" dirty="0">
                <a:latin typeface="Segoe UI" panose="020B0502040204020203" pitchFamily="34" charset="0"/>
                <a:ea typeface="Segoe UI" panose="020B0502040204020203" pitchFamily="34" charset="0"/>
                <a:cs typeface="Segoe UI" panose="020B0502040204020203" pitchFamily="34" charset="0"/>
              </a:rPr>
              <a:t>	 </a:t>
            </a:r>
            <a:r>
              <a:rPr lang="en-IE" sz="2600" dirty="0" smtClean="0">
                <a:latin typeface="Segoe UI" panose="020B0502040204020203" pitchFamily="34" charset="0"/>
                <a:ea typeface="Segoe UI" panose="020B0502040204020203" pitchFamily="34" charset="0"/>
                <a:cs typeface="Segoe UI" panose="020B0502040204020203" pitchFamily="34" charset="0"/>
              </a:rPr>
              <a:t>       2001/82/EC, will continue to be valid authorisations, notwithstanding that the reference product 	may no longer be authorised in the EU.</a:t>
            </a:r>
          </a:p>
          <a:p>
            <a:endParaRPr lang="en-IE" sz="2600" dirty="0">
              <a:latin typeface="Segoe UI" panose="020B0502040204020203" pitchFamily="34" charset="0"/>
              <a:ea typeface="Segoe UI" panose="020B0502040204020203" pitchFamily="34" charset="0"/>
              <a:cs typeface="Segoe UI" panose="020B0502040204020203" pitchFamily="34" charset="0"/>
            </a:endParaRPr>
          </a:p>
          <a:p>
            <a:r>
              <a:rPr lang="en-IE" sz="2600" dirty="0" smtClean="0">
                <a:latin typeface="Segoe UI" panose="020B0502040204020203" pitchFamily="34" charset="0"/>
                <a:ea typeface="Segoe UI" panose="020B0502040204020203" pitchFamily="34" charset="0"/>
                <a:cs typeface="Segoe UI" panose="020B0502040204020203" pitchFamily="34" charset="0"/>
              </a:rPr>
              <a:t>With a proven </a:t>
            </a:r>
            <a:r>
              <a:rPr lang="en-IE" sz="2600" dirty="0">
                <a:latin typeface="Segoe UI" panose="020B0502040204020203" pitchFamily="34" charset="0"/>
                <a:ea typeface="Segoe UI" panose="020B0502040204020203" pitchFamily="34" charset="0"/>
                <a:cs typeface="Segoe UI" panose="020B0502040204020203" pitchFamily="34" charset="0"/>
              </a:rPr>
              <a:t>track record of conducting high quality and timely assessments, </a:t>
            </a:r>
            <a:r>
              <a:rPr lang="en-IE" sz="2600" dirty="0" smtClean="0">
                <a:latin typeface="Segoe UI" panose="020B0502040204020203" pitchFamily="34" charset="0"/>
                <a:ea typeface="Segoe UI" panose="020B0502040204020203" pitchFamily="34" charset="0"/>
                <a:cs typeface="Segoe UI" panose="020B0502040204020203" pitchFamily="34" charset="0"/>
              </a:rPr>
              <a:t>Ireland </a:t>
            </a:r>
            <a:r>
              <a:rPr lang="en-IE" sz="2600" dirty="0">
                <a:latin typeface="Segoe UI" panose="020B0502040204020203" pitchFamily="34" charset="0"/>
                <a:ea typeface="Segoe UI" panose="020B0502040204020203" pitchFamily="34" charset="0"/>
                <a:cs typeface="Segoe UI" panose="020B0502040204020203" pitchFamily="34" charset="0"/>
              </a:rPr>
              <a:t>will be happy to receive requests to act as RMS for all product types including all products for which the UK is currently the RMS and IE is a CMS. There will be </a:t>
            </a:r>
            <a:r>
              <a:rPr lang="en-IE" sz="2600" b="1" dirty="0">
                <a:latin typeface="Segoe UI" panose="020B0502040204020203" pitchFamily="34" charset="0"/>
                <a:ea typeface="Segoe UI" panose="020B0502040204020203" pitchFamily="34" charset="0"/>
                <a:cs typeface="Segoe UI" panose="020B0502040204020203" pitchFamily="34" charset="0"/>
              </a:rPr>
              <a:t>no fees </a:t>
            </a:r>
            <a:r>
              <a:rPr lang="en-IE" sz="2600" dirty="0">
                <a:latin typeface="Segoe UI" panose="020B0502040204020203" pitchFamily="34" charset="0"/>
                <a:ea typeface="Segoe UI" panose="020B0502040204020203" pitchFamily="34" charset="0"/>
                <a:cs typeface="Segoe UI" panose="020B0502040204020203" pitchFamily="34" charset="0"/>
              </a:rPr>
              <a:t>charged for switching the RMS from the UK to </a:t>
            </a:r>
            <a:r>
              <a:rPr lang="en-IE" sz="2600" dirty="0" smtClean="0">
                <a:latin typeface="Segoe UI" panose="020B0502040204020203" pitchFamily="34" charset="0"/>
                <a:ea typeface="Segoe UI" panose="020B0502040204020203" pitchFamily="34" charset="0"/>
                <a:cs typeface="Segoe UI" panose="020B0502040204020203" pitchFamily="34" charset="0"/>
              </a:rPr>
              <a:t>Ireland. </a:t>
            </a:r>
            <a:r>
              <a:rPr lang="en-IE" sz="2600" dirty="0">
                <a:latin typeface="Segoe UI" panose="020B0502040204020203" pitchFamily="34" charset="0"/>
                <a:ea typeface="Segoe UI" panose="020B0502040204020203" pitchFamily="34" charset="0"/>
                <a:cs typeface="Segoe UI" panose="020B0502040204020203" pitchFamily="34" charset="0"/>
              </a:rPr>
              <a:t>The HPRA commits to an efficient and simple process for handling these </a:t>
            </a:r>
            <a:r>
              <a:rPr lang="en-IE" sz="2600" dirty="0" smtClean="0">
                <a:latin typeface="Segoe UI" panose="020B0502040204020203" pitchFamily="34" charset="0"/>
                <a:ea typeface="Segoe UI" panose="020B0502040204020203" pitchFamily="34" charset="0"/>
                <a:cs typeface="Segoe UI" panose="020B0502040204020203" pitchFamily="34" charset="0"/>
              </a:rPr>
              <a:t>requests.</a:t>
            </a:r>
          </a:p>
          <a:p>
            <a:endParaRPr lang="en-IE" sz="2600" dirty="0">
              <a:latin typeface="Segoe UI" panose="020B0502040204020203" pitchFamily="34" charset="0"/>
              <a:ea typeface="Segoe UI" panose="020B0502040204020203" pitchFamily="34" charset="0"/>
              <a:cs typeface="Segoe UI" panose="020B0502040204020203" pitchFamily="34" charset="0"/>
            </a:endParaRPr>
          </a:p>
          <a:p>
            <a:r>
              <a:rPr lang="en-IE" sz="2600" dirty="0" smtClean="0">
                <a:latin typeface="Segoe UI" panose="020B0502040204020203" pitchFamily="34" charset="0"/>
                <a:ea typeface="Segoe UI" panose="020B0502040204020203" pitchFamily="34" charset="0"/>
                <a:cs typeface="Segoe UI" panose="020B0502040204020203" pitchFamily="34" charset="0"/>
              </a:rPr>
              <a:t>If you require any further information, or have any queries regarding changes to RMS, please email </a:t>
            </a:r>
            <a:r>
              <a:rPr lang="en-IE" sz="2600" b="1" dirty="0" smtClean="0">
                <a:latin typeface="Segoe UI" panose="020B0502040204020203" pitchFamily="34" charset="0"/>
                <a:ea typeface="Segoe UI" panose="020B0502040204020203" pitchFamily="34" charset="0"/>
                <a:cs typeface="Segoe UI" panose="020B0502040204020203" pitchFamily="34" charset="0"/>
                <a:hlinkClick r:id="rId3"/>
              </a:rPr>
              <a:t>vetinfo@hpra.ie</a:t>
            </a:r>
            <a:r>
              <a:rPr lang="en-IE" sz="2600" dirty="0" smtClean="0">
                <a:latin typeface="Segoe UI" panose="020B0502040204020203" pitchFamily="34" charset="0"/>
                <a:ea typeface="Segoe UI" panose="020B0502040204020203" pitchFamily="34" charset="0"/>
                <a:cs typeface="Segoe UI" panose="020B0502040204020203" pitchFamily="34" charset="0"/>
              </a:rPr>
              <a:t> and we will be happy to assist you.</a:t>
            </a:r>
            <a:endParaRPr lang="en-IE" sz="2600" dirty="0">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86412" y="15920215"/>
            <a:ext cx="2742962" cy="274296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86412" y="12928842"/>
            <a:ext cx="2742962" cy="274296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966</TotalTime>
  <Words>549</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Segoe UI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Stynes</dc:creator>
  <cp:lastModifiedBy>Aoife Moroney-Ward</cp:lastModifiedBy>
  <cp:revision>64</cp:revision>
  <dcterms:created xsi:type="dcterms:W3CDTF">2018-04-11T10:29:26Z</dcterms:created>
  <dcterms:modified xsi:type="dcterms:W3CDTF">2018-05-18T14:33:44Z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2018-04-11T00:00:00Z</vt:filetime>
  </property>
  <property fmtid="{D5CDD505-2E9C-101B-9397-08002B2CF9AE}" pid="3" name="Creator">
    <vt:lpwstr>Adobe InDesign CC 13.1 (Macintosh)</vt:lpwstr>
  </property>
  <property fmtid="{D5CDD505-2E9C-101B-9397-08002B2CF9AE}" pid="4" name="LastSaved">
    <vt:filetime>2018-04-11T00:00:00Z</vt:filetime>
  </property>
</Properties>
</file>