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9" r:id="rId5"/>
    <p:sldId id="260" r:id="rId6"/>
  </p:sldIdLst>
  <p:sldSz cx="9906000" cy="6858000" type="A4"/>
  <p:notesSz cx="9928225" cy="1435735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elia Alfaro" initials="NA" lastIdx="1" clrIdx="0"/>
  <p:cmAuthor id="2" name="Plank, Thomas /GB" initials="P/" lastIdx="1" clrIdx="1">
    <p:extLst>
      <p:ext uri="{19B8F6BF-5375-455C-9EA6-DF929625EA0E}">
        <p15:presenceInfo xmlns:p15="http://schemas.microsoft.com/office/powerpoint/2012/main" userId="S::thomas.plank@sanofi.com::5f66364f-4fa8-4014-8289-a1f1e8202684" providerId="AD"/>
      </p:ext>
    </p:extLst>
  </p:cmAuthor>
  <p:cmAuthor id="3" name="Pipkin, Francesca /GB" initials="PF/" lastIdx="3" clrIdx="2">
    <p:extLst>
      <p:ext uri="{19B8F6BF-5375-455C-9EA6-DF929625EA0E}">
        <p15:presenceInfo xmlns:p15="http://schemas.microsoft.com/office/powerpoint/2012/main" userId="S::Francesca.Pipkin@sanofi.com::de641cb8-4b1a-4a94-86a2-3bd2345b2e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BCDDA"/>
    <a:srgbClr val="FF3399"/>
    <a:srgbClr val="DEEBF7"/>
    <a:srgbClr val="FBE5D6"/>
    <a:srgbClr val="D4F6F3"/>
    <a:srgbClr val="30A5C0"/>
    <a:srgbClr val="D8BEEC"/>
    <a:srgbClr val="00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02C31-38E5-44DA-A728-56360CE25B0F}" v="1" dt="2023-01-20T15:37:10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35" autoAdjust="0"/>
  </p:normalViewPr>
  <p:slideViewPr>
    <p:cSldViewPr snapToGrid="0">
      <p:cViewPr varScale="1">
        <p:scale>
          <a:sx n="79" d="100"/>
          <a:sy n="79" d="100"/>
        </p:scale>
        <p:origin x="1382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720361"/>
          </a:xfrm>
          <a:prstGeom prst="rect">
            <a:avLst/>
          </a:prstGeom>
        </p:spPr>
        <p:txBody>
          <a:bodyPr vert="horz" lIns="138762" tIns="69382" rIns="138762" bIns="69382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720361"/>
          </a:xfrm>
          <a:prstGeom prst="rect">
            <a:avLst/>
          </a:prstGeom>
        </p:spPr>
        <p:txBody>
          <a:bodyPr vert="horz" lIns="138762" tIns="69382" rIns="138762" bIns="69382" rtlCol="0"/>
          <a:lstStyle>
            <a:lvl1pPr algn="r">
              <a:defRPr sz="1800"/>
            </a:lvl1pPr>
          </a:lstStyle>
          <a:p>
            <a:fld id="{58D967F1-8CE3-40D3-BF4A-EE1BD829B896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1795463"/>
            <a:ext cx="6997700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62" tIns="69382" rIns="138762" bIns="6938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6909474"/>
            <a:ext cx="7942580" cy="5653207"/>
          </a:xfrm>
          <a:prstGeom prst="rect">
            <a:avLst/>
          </a:prstGeom>
        </p:spPr>
        <p:txBody>
          <a:bodyPr vert="horz" lIns="138762" tIns="69382" rIns="138762" bIns="69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3"/>
            <a:ext cx="4302231" cy="720359"/>
          </a:xfrm>
          <a:prstGeom prst="rect">
            <a:avLst/>
          </a:prstGeom>
        </p:spPr>
        <p:txBody>
          <a:bodyPr vert="horz" lIns="138762" tIns="69382" rIns="138762" bIns="69382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13636993"/>
            <a:ext cx="4302231" cy="720359"/>
          </a:xfrm>
          <a:prstGeom prst="rect">
            <a:avLst/>
          </a:prstGeom>
        </p:spPr>
        <p:txBody>
          <a:bodyPr vert="horz" lIns="138762" tIns="69382" rIns="138762" bIns="69382" rtlCol="0" anchor="b"/>
          <a:lstStyle>
            <a:lvl1pPr algn="r">
              <a:defRPr sz="1800"/>
            </a:lvl1pPr>
          </a:lstStyle>
          <a:p>
            <a:fld id="{204202CE-0D18-42CA-9988-EC8CD5A86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2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5263" y="1795463"/>
            <a:ext cx="6997700" cy="4845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02CE-0D18-42CA-9988-EC8CD5A868A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2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5263" y="1795463"/>
            <a:ext cx="6997700" cy="4845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02CE-0D18-42CA-9988-EC8CD5A868A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31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44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3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04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5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95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2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3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21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0837-6582-4FCD-A0F8-3234CADE67E0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29AC-2159-4F14-BE10-24DF4B3D8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152400" y="1110341"/>
            <a:ext cx="9598090" cy="5147385"/>
          </a:xfrm>
          <a:prstGeom prst="roundRect">
            <a:avLst>
              <a:gd name="adj" fmla="val 8230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399" y="124589"/>
            <a:ext cx="959809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800" dirty="0"/>
              <a:t>MULTAQ</a:t>
            </a:r>
            <a:r>
              <a:rPr lang="en-GB" sz="2800" baseline="30000" dirty="0"/>
              <a:t>®</a:t>
            </a:r>
            <a:r>
              <a:rPr lang="en-GB" sz="2800" dirty="0"/>
              <a:t> (dronedarone) PRESCRIBER GUIDE</a:t>
            </a:r>
          </a:p>
          <a:p>
            <a:pPr algn="ctr"/>
            <a:r>
              <a:rPr lang="en-GB" sz="1600" b="0" i="1" dirty="0">
                <a:solidFill>
                  <a:srgbClr val="7030A0"/>
                </a:solidFill>
              </a:rPr>
              <a:t>This guide contains important safety information for the safe use of dronedarone.</a:t>
            </a:r>
          </a:p>
          <a:p>
            <a:pPr algn="ctr"/>
            <a:endParaRPr lang="en-GB" sz="2400" dirty="0"/>
          </a:p>
          <a:p>
            <a:pPr algn="ctr"/>
            <a:endParaRPr lang="en-GB" sz="2400" b="0" dirty="0"/>
          </a:p>
        </p:txBody>
      </p:sp>
      <p:sp>
        <p:nvSpPr>
          <p:cNvPr id="86" name="Rectangle 85"/>
          <p:cNvSpPr/>
          <p:nvPr/>
        </p:nvSpPr>
        <p:spPr>
          <a:xfrm>
            <a:off x="475673" y="1405062"/>
            <a:ext cx="91535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Aim of this Guide: </a:t>
            </a:r>
          </a:p>
          <a:p>
            <a:endParaRPr lang="en-GB" sz="700" b="1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To provide dronedarone prescribers with a guide to: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Screen patients before treatment initiation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Monitor patients during treatment 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Discontinue dronedarone when required</a:t>
            </a:r>
          </a:p>
          <a:p>
            <a:pPr marL="342900" indent="-342900">
              <a:buFontTx/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Counsel patients about its use </a:t>
            </a:r>
          </a:p>
          <a:p>
            <a:endParaRPr lang="en-GB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This is additional to the Summary of Product Characteristics (SmPC) and Patient Information Leaflet. Thus, it does not include the full prescribing information. </a:t>
            </a:r>
          </a:p>
          <a:p>
            <a:endParaRPr lang="en-GB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Safe Use: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Treatment with dronedarone should only be: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Initiated and monitored under specialist supervision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Prescribed after alternative treatment options have been considered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Treatment with dronedarone can be initiated in an outpatient setting.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7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6249" y="6452075"/>
            <a:ext cx="3179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Century Gothic" panose="020B0502020202020204" pitchFamily="34" charset="0"/>
              </a:rPr>
              <a:t>Approved: January-2023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6397211"/>
            <a:ext cx="38139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Job Bag: MAT-IE-2001044 v3.0 Prepared: January 2023</a:t>
            </a:r>
          </a:p>
        </p:txBody>
      </p:sp>
      <p:pic>
        <p:nvPicPr>
          <p:cNvPr id="10" name="Imag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90B1A68-9836-4BFC-9190-37A7A21C06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2344" y="6374001"/>
            <a:ext cx="1400175" cy="3594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840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72723" y="28074"/>
            <a:ext cx="3980995" cy="6705600"/>
          </a:xfrm>
          <a:prstGeom prst="roundRect">
            <a:avLst>
              <a:gd name="adj" fmla="val 1714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9" name="Rounded Rectangle 308"/>
          <p:cNvSpPr/>
          <p:nvPr/>
        </p:nvSpPr>
        <p:spPr>
          <a:xfrm>
            <a:off x="3889966" y="28074"/>
            <a:ext cx="3708004" cy="6705600"/>
          </a:xfrm>
          <a:prstGeom prst="roundRect">
            <a:avLst>
              <a:gd name="adj" fmla="val 1873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0" name="Rounded Rectangle 309"/>
          <p:cNvSpPr/>
          <p:nvPr/>
        </p:nvSpPr>
        <p:spPr>
          <a:xfrm>
            <a:off x="7656535" y="28074"/>
            <a:ext cx="2175004" cy="6705600"/>
          </a:xfrm>
          <a:prstGeom prst="roundRect">
            <a:avLst>
              <a:gd name="adj" fmla="val 2565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5" name="Rounded Rectangle 314"/>
          <p:cNvSpPr/>
          <p:nvPr/>
        </p:nvSpPr>
        <p:spPr>
          <a:xfrm>
            <a:off x="120949" y="5886483"/>
            <a:ext cx="9657832" cy="460976"/>
          </a:xfrm>
          <a:prstGeom prst="roundRect">
            <a:avLst>
              <a:gd name="adj" fmla="val 8522"/>
            </a:avLst>
          </a:prstGeom>
          <a:solidFill>
            <a:srgbClr val="FFF2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3" name="Rounded Rectangle 312"/>
          <p:cNvSpPr/>
          <p:nvPr/>
        </p:nvSpPr>
        <p:spPr>
          <a:xfrm>
            <a:off x="120949" y="5070013"/>
            <a:ext cx="9659788" cy="816470"/>
          </a:xfrm>
          <a:prstGeom prst="roundRect">
            <a:avLst>
              <a:gd name="adj" fmla="val 8229"/>
            </a:avLst>
          </a:prstGeom>
          <a:solidFill>
            <a:srgbClr val="FBCD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2" name="Rounded Rectangle 311"/>
          <p:cNvSpPr/>
          <p:nvPr/>
        </p:nvSpPr>
        <p:spPr>
          <a:xfrm>
            <a:off x="179338" y="3692400"/>
            <a:ext cx="9652201" cy="1368370"/>
          </a:xfrm>
          <a:prstGeom prst="roundRect">
            <a:avLst>
              <a:gd name="adj" fmla="val 3835"/>
            </a:avLst>
          </a:prstGeom>
          <a:solidFill>
            <a:srgbClr val="DEEBF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1" name="Rounded Rectangle 310"/>
          <p:cNvSpPr/>
          <p:nvPr/>
        </p:nvSpPr>
        <p:spPr>
          <a:xfrm>
            <a:off x="175075" y="1926062"/>
            <a:ext cx="9652201" cy="1748559"/>
          </a:xfrm>
          <a:prstGeom prst="roundRect">
            <a:avLst>
              <a:gd name="adj" fmla="val 3035"/>
            </a:avLst>
          </a:prstGeom>
          <a:solidFill>
            <a:srgbClr val="D4F6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95228" y="1347985"/>
            <a:ext cx="9652201" cy="587549"/>
          </a:xfrm>
          <a:prstGeom prst="roundRect">
            <a:avLst>
              <a:gd name="adj" fmla="val 8875"/>
            </a:avLst>
          </a:prstGeom>
          <a:solidFill>
            <a:srgbClr val="FBE5D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Hexagon 55"/>
          <p:cNvSpPr/>
          <p:nvPr/>
        </p:nvSpPr>
        <p:spPr>
          <a:xfrm>
            <a:off x="1192785" y="6497717"/>
            <a:ext cx="2583625" cy="192133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Dronedarone</a:t>
            </a:r>
            <a:r>
              <a:rPr lang="es-ES_tradnl" sz="1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can be initiated </a:t>
            </a:r>
            <a:endParaRPr lang="en-GB" sz="1050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628545" y="1242971"/>
            <a:ext cx="42146" cy="4921142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66574" y="6058149"/>
            <a:ext cx="2851200" cy="216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</a:rPr>
              <a:t>Severe renal impairment </a:t>
            </a:r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</a:rPr>
              <a:t>CrCl &lt;30 ml/min</a:t>
            </a:r>
            <a:r>
              <a:rPr lang="en-GB" sz="800" dirty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3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Flowchart: Alternate Process 65"/>
          <p:cNvSpPr/>
          <p:nvPr/>
        </p:nvSpPr>
        <p:spPr>
          <a:xfrm>
            <a:off x="969008" y="5153798"/>
            <a:ext cx="2851200" cy="216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3399"/>
            </a:solidFill>
          </a:ln>
        </p:spPr>
        <p:txBody>
          <a:bodyPr wrap="square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Severe hepatic impairment </a:t>
            </a:r>
          </a:p>
        </p:txBody>
      </p:sp>
      <p:sp>
        <p:nvSpPr>
          <p:cNvPr id="105" name="Flowchart: Alternate Process 104"/>
          <p:cNvSpPr/>
          <p:nvPr/>
        </p:nvSpPr>
        <p:spPr>
          <a:xfrm>
            <a:off x="971687" y="2801730"/>
            <a:ext cx="2851200" cy="252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750" b="1" dirty="0">
                <a:latin typeface="Century Gothic" panose="020B0502020202020204" pitchFamily="34" charset="0"/>
              </a:rPr>
              <a:t>History of, or current heart failure or left ventricular systolic dysfunction (LVSD)</a:t>
            </a:r>
            <a:endParaRPr lang="en-GB" sz="75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65135" y="1465957"/>
            <a:ext cx="2849734" cy="422198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en-GB" sz="750" b="1" dirty="0">
                <a:latin typeface="Century Gothic" panose="020B0502020202020204" pitchFamily="34" charset="0"/>
              </a:rPr>
              <a:t>Permanent AF with an AF duration ≥6 months (or duration unknown) and attempts to restore sinus rhythm no longer considered by the physician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84699" y="187807"/>
            <a:ext cx="3798283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50" dirty="0">
                <a:latin typeface="Century Gothic" panose="020B0502020202020204" pitchFamily="34" charset="0"/>
              </a:rPr>
              <a:t>If </a:t>
            </a:r>
            <a:r>
              <a:rPr lang="es-ES_tradnl" sz="750" b="1" u="sng" dirty="0">
                <a:latin typeface="Century Gothic" panose="020B0502020202020204" pitchFamily="34" charset="0"/>
              </a:rPr>
              <a:t>any</a:t>
            </a:r>
            <a:r>
              <a:rPr lang="es-ES_tradnl" sz="750" dirty="0">
                <a:latin typeface="Century Gothic" panose="020B0502020202020204" pitchFamily="34" charset="0"/>
              </a:rPr>
              <a:t> of the ‘Yes’ criteria </a:t>
            </a:r>
            <a:r>
              <a:rPr lang="es-ES_tradnl" sz="7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(Red Buttons) </a:t>
            </a:r>
            <a:r>
              <a:rPr lang="es-ES_tradnl" sz="750" dirty="0">
                <a:latin typeface="Century Gothic" panose="020B0502020202020204" pitchFamily="34" charset="0"/>
              </a:rPr>
              <a:t>apply</a:t>
            </a:r>
            <a:r>
              <a:rPr lang="es-ES_tradnl" sz="750" b="1" dirty="0">
                <a:latin typeface="Century Gothic" panose="020B0502020202020204" pitchFamily="34" charset="0"/>
              </a:rPr>
              <a:t>, </a:t>
            </a:r>
            <a:r>
              <a:rPr lang="es-ES_tradnl" sz="750" dirty="0">
                <a:latin typeface="Century Gothic" panose="020B0502020202020204" pitchFamily="34" charset="0"/>
              </a:rPr>
              <a:t>do not prescribe </a:t>
            </a:r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</a:rPr>
              <a:t>dronedarone</a:t>
            </a:r>
            <a:r>
              <a:rPr lang="es-ES_tradnl" sz="750" dirty="0">
                <a:latin typeface="Century Gothic" panose="020B0502020202020204" pitchFamily="34" charset="0"/>
              </a:rPr>
              <a:t>. You should only prescribe </a:t>
            </a:r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</a:rPr>
              <a:t>Dronedarone</a:t>
            </a:r>
            <a:r>
              <a:rPr lang="en-GB" sz="7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750" dirty="0" err="1">
                <a:latin typeface="Century Gothic" panose="020B0502020202020204" pitchFamily="34" charset="0"/>
              </a:rPr>
              <a:t>if</a:t>
            </a:r>
            <a:r>
              <a:rPr lang="es-ES_tradnl" sz="750" dirty="0">
                <a:latin typeface="Century Gothic" panose="020B0502020202020204" pitchFamily="34" charset="0"/>
              </a:rPr>
              <a:t> </a:t>
            </a:r>
            <a:r>
              <a:rPr lang="es-ES_tradnl" sz="750" b="1" u="sng" dirty="0">
                <a:latin typeface="Century Gothic" panose="020B0502020202020204" pitchFamily="34" charset="0"/>
              </a:rPr>
              <a:t>all</a:t>
            </a:r>
            <a:r>
              <a:rPr lang="es-ES_tradnl" sz="750" dirty="0">
                <a:latin typeface="Century Gothic" panose="020B0502020202020204" pitchFamily="34" charset="0"/>
              </a:rPr>
              <a:t> ‘No’ criteria </a:t>
            </a:r>
            <a:r>
              <a:rPr lang="es-ES_tradnl" sz="750" b="1" dirty="0">
                <a:solidFill>
                  <a:srgbClr val="00B050"/>
                </a:solidFill>
                <a:latin typeface="Century Gothic" panose="020B0502020202020204" pitchFamily="34" charset="0"/>
              </a:rPr>
              <a:t>(Green Buttons) </a:t>
            </a:r>
            <a:r>
              <a:rPr lang="es-ES_tradnl" sz="750" dirty="0">
                <a:latin typeface="Century Gothic" panose="020B0502020202020204" pitchFamily="34" charset="0"/>
              </a:rPr>
              <a:t>apply. Contraindications should be confirmed by </a:t>
            </a:r>
            <a:r>
              <a:rPr lang="es-ES_tradnl" sz="750" b="1" dirty="0">
                <a:latin typeface="Century Gothic" panose="020B0502020202020204" pitchFamily="34" charset="0"/>
              </a:rPr>
              <a:t>ECG, </a:t>
            </a:r>
            <a:r>
              <a:rPr lang="es-ES_tradnl" sz="750" b="1" dirty="0" err="1">
                <a:latin typeface="Century Gothic" panose="020B0502020202020204" pitchFamily="34" charset="0"/>
              </a:rPr>
              <a:t>serum</a:t>
            </a:r>
            <a:r>
              <a:rPr lang="es-ES_tradnl" sz="750" b="1" dirty="0">
                <a:latin typeface="Century Gothic" panose="020B0502020202020204" pitchFamily="34" charset="0"/>
              </a:rPr>
              <a:t> creatinine and, liver and </a:t>
            </a:r>
            <a:r>
              <a:rPr lang="es-ES_tradnl" sz="750" b="1" dirty="0" err="1">
                <a:latin typeface="Century Gothic" panose="020B0502020202020204" pitchFamily="34" charset="0"/>
              </a:rPr>
              <a:t>pulmonary</a:t>
            </a:r>
            <a:r>
              <a:rPr lang="es-ES_tradnl" sz="750" b="1" dirty="0">
                <a:latin typeface="Century Gothic" panose="020B0502020202020204" pitchFamily="34" charset="0"/>
              </a:rPr>
              <a:t> </a:t>
            </a:r>
            <a:r>
              <a:rPr lang="es-ES_tradnl" sz="750" b="1" dirty="0" err="1">
                <a:latin typeface="Century Gothic" panose="020B0502020202020204" pitchFamily="34" charset="0"/>
              </a:rPr>
              <a:t>tests</a:t>
            </a:r>
            <a:r>
              <a:rPr lang="es-ES_tradnl" sz="750" dirty="0">
                <a:latin typeface="Century Gothic" panose="020B0502020202020204" pitchFamily="34" charset="0"/>
              </a:rPr>
              <a:t>. </a:t>
            </a:r>
            <a:endParaRPr lang="en-GB" sz="750" dirty="0">
              <a:latin typeface="Century Gothic" panose="020B050202020202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167274" y="2172864"/>
            <a:ext cx="2503591" cy="74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162563" y="3250096"/>
            <a:ext cx="3513668" cy="1324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i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7715473" y="91234"/>
            <a:ext cx="2058442" cy="154379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PATIENT COUNSELLING </a:t>
            </a:r>
            <a:endParaRPr lang="en-GB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053719" y="80121"/>
            <a:ext cx="3457359" cy="167009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MONITORING DURING TREATMENT</a:t>
            </a:r>
            <a:endParaRPr lang="en-GB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128535" y="83383"/>
            <a:ext cx="3742472" cy="14567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BEFORE TREATMENT INITIATION</a:t>
            </a:r>
            <a:endParaRPr lang="en-GB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98528" y="2013908"/>
            <a:ext cx="375138" cy="288838"/>
            <a:chOff x="2227806" y="1575922"/>
            <a:chExt cx="375138" cy="288838"/>
          </a:xfrm>
        </p:grpSpPr>
        <p:grpSp>
          <p:nvGrpSpPr>
            <p:cNvPr id="6" name="Group 5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109" name="Elbow Connector 108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731824" y="1552434"/>
            <a:ext cx="420251" cy="203881"/>
            <a:chOff x="-820789" y="791308"/>
            <a:chExt cx="420251" cy="203881"/>
          </a:xfrm>
        </p:grpSpPr>
        <p:sp>
          <p:nvSpPr>
            <p:cNvPr id="112" name="Oval 111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820789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70690" y="5151985"/>
            <a:ext cx="513639" cy="203881"/>
            <a:chOff x="370563" y="1312975"/>
            <a:chExt cx="513639" cy="203881"/>
          </a:xfrm>
        </p:grpSpPr>
        <p:cxnSp>
          <p:nvCxnSpPr>
            <p:cNvPr id="132" name="Straight Arrow Connector 131"/>
            <p:cNvCxnSpPr/>
            <p:nvPr/>
          </p:nvCxnSpPr>
          <p:spPr>
            <a:xfrm>
              <a:off x="370563" y="1419935"/>
              <a:ext cx="190762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32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746199" y="6043263"/>
            <a:ext cx="446587" cy="203881"/>
            <a:chOff x="-831495" y="791308"/>
            <a:chExt cx="430957" cy="203881"/>
          </a:xfrm>
        </p:grpSpPr>
        <p:sp>
          <p:nvSpPr>
            <p:cNvPr id="148" name="Oval 147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-831495" y="792711"/>
              <a:ext cx="43095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2312134" y="6251393"/>
            <a:ext cx="375138" cy="277400"/>
            <a:chOff x="2227806" y="1575922"/>
            <a:chExt cx="375138" cy="288838"/>
          </a:xfrm>
        </p:grpSpPr>
        <p:grpSp>
          <p:nvGrpSpPr>
            <p:cNvPr id="248" name="Group 247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250" name="Group 249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252" name="Elbow Connector 251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252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51" name="TextBox 250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249" name="Straight Arrow Connector 248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Flowchart: Alternate Process 263"/>
          <p:cNvSpPr>
            <a:spLocks/>
          </p:cNvSpPr>
          <p:nvPr/>
        </p:nvSpPr>
        <p:spPr>
          <a:xfrm>
            <a:off x="971689" y="3088253"/>
            <a:ext cx="2854003" cy="144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750" dirty="0">
                <a:latin typeface="Century Gothic" panose="020B0502020202020204" pitchFamily="34" charset="0"/>
              </a:rPr>
              <a:t>Unstable hemodynamic conditions</a:t>
            </a:r>
          </a:p>
        </p:txBody>
      </p:sp>
      <p:sp>
        <p:nvSpPr>
          <p:cNvPr id="265" name="Flowchart: Alternate Process 264"/>
          <p:cNvSpPr/>
          <p:nvPr/>
        </p:nvSpPr>
        <p:spPr>
          <a:xfrm>
            <a:off x="990576" y="3259915"/>
            <a:ext cx="2835116" cy="154836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750" dirty="0">
                <a:latin typeface="Century Gothic" panose="020B0502020202020204" pitchFamily="34" charset="0"/>
                <a:cs typeface="Arial" panose="020B0604020202020204" pitchFamily="34" charset="0"/>
              </a:rPr>
              <a:t>Pre-renal azotaemia (functional impairment)</a:t>
            </a:r>
            <a:endParaRPr lang="en-GB" sz="75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4" name="Group 273"/>
          <p:cNvGrpSpPr>
            <a:grpSpLocks noChangeAspect="1"/>
          </p:cNvGrpSpPr>
          <p:nvPr/>
        </p:nvGrpSpPr>
        <p:grpSpPr>
          <a:xfrm>
            <a:off x="601624" y="2824687"/>
            <a:ext cx="515471" cy="183493"/>
            <a:chOff x="311455" y="1312975"/>
            <a:chExt cx="572747" cy="203881"/>
          </a:xfrm>
        </p:grpSpPr>
        <p:cxnSp>
          <p:nvCxnSpPr>
            <p:cNvPr id="275" name="Straight Arrow Connector 274"/>
            <p:cNvCxnSpPr/>
            <p:nvPr/>
          </p:nvCxnSpPr>
          <p:spPr>
            <a:xfrm>
              <a:off x="311455" y="1398226"/>
              <a:ext cx="249870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" name="Group 275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77" name="Oval 276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79" name="Flowchart: Alternate Process 278"/>
          <p:cNvSpPr/>
          <p:nvPr/>
        </p:nvSpPr>
        <p:spPr>
          <a:xfrm>
            <a:off x="958193" y="3801853"/>
            <a:ext cx="2851200" cy="396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Potential torsades de pointes inducers </a:t>
            </a:r>
            <a:r>
              <a:rPr lang="en-GB" sz="750" i="1" dirty="0">
                <a:latin typeface="Century Gothic" panose="020B0502020202020204" pitchFamily="34" charset="0"/>
              </a:rPr>
              <a:t>(</a:t>
            </a:r>
            <a:r>
              <a:rPr lang="en-US" sz="750" i="1" dirty="0">
                <a:latin typeface="Century Gothic" panose="020B0502020202020204" pitchFamily="34" charset="0"/>
              </a:rPr>
              <a:t>phenothiazines, </a:t>
            </a:r>
            <a:r>
              <a:rPr lang="en-US" sz="700" i="1" dirty="0">
                <a:latin typeface="Century Gothic" panose="020B0502020202020204" pitchFamily="34" charset="0"/>
              </a:rPr>
              <a:t>cisapride, bepridil, tricyclic antidepressants, </a:t>
            </a:r>
            <a:r>
              <a:rPr lang="en-US" sz="700" i="1" dirty="0" err="1">
                <a:latin typeface="Century Gothic" panose="020B0502020202020204" pitchFamily="34" charset="0"/>
              </a:rPr>
              <a:t>terfenadine</a:t>
            </a:r>
            <a:r>
              <a:rPr lang="en-US" sz="700" i="1" dirty="0">
                <a:latin typeface="Century Gothic" panose="020B0502020202020204" pitchFamily="34" charset="0"/>
              </a:rPr>
              <a:t> and certain oral macrolides)</a:t>
            </a:r>
          </a:p>
        </p:txBody>
      </p:sp>
      <p:sp>
        <p:nvSpPr>
          <p:cNvPr id="280" name="Flowchart: Alternate Process 279"/>
          <p:cNvSpPr/>
          <p:nvPr/>
        </p:nvSpPr>
        <p:spPr>
          <a:xfrm>
            <a:off x="961800" y="4218355"/>
            <a:ext cx="2851200" cy="356371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anchor="ctr">
            <a:no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Potent cytochrome P 450 (CYP) 3A4 inhibitors </a:t>
            </a:r>
            <a:r>
              <a:rPr lang="en-GB" sz="700" i="1" dirty="0">
                <a:latin typeface="Century Gothic" panose="020B0502020202020204" pitchFamily="34" charset="0"/>
              </a:rPr>
              <a:t>(</a:t>
            </a:r>
            <a:r>
              <a:rPr lang="en-US" sz="700" i="1" dirty="0">
                <a:latin typeface="Century Gothic" panose="020B0502020202020204" pitchFamily="34" charset="0"/>
              </a:rPr>
              <a:t>ketoconazole, itraconazole, voriconazole, posaconazole, telithromycin, clarithromycin, </a:t>
            </a:r>
            <a:r>
              <a:rPr lang="en-US" sz="700" i="1" dirty="0" err="1">
                <a:latin typeface="Century Gothic" panose="020B0502020202020204" pitchFamily="34" charset="0"/>
              </a:rPr>
              <a:t>nefazodone</a:t>
            </a:r>
            <a:r>
              <a:rPr lang="en-US" sz="700" i="1" dirty="0">
                <a:latin typeface="Century Gothic" panose="020B0502020202020204" pitchFamily="34" charset="0"/>
              </a:rPr>
              <a:t> and ritonavir)</a:t>
            </a:r>
          </a:p>
        </p:txBody>
      </p:sp>
      <p:sp>
        <p:nvSpPr>
          <p:cNvPr id="281" name="Flowchart: Alternate Process 280"/>
          <p:cNvSpPr/>
          <p:nvPr/>
        </p:nvSpPr>
        <p:spPr>
          <a:xfrm>
            <a:off x="966574" y="4614374"/>
            <a:ext cx="2851200" cy="180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lvl="0"/>
            <a:r>
              <a:rPr lang="en-US" sz="750" dirty="0">
                <a:latin typeface="Century Gothic" panose="020B0502020202020204" pitchFamily="34" charset="0"/>
              </a:rPr>
              <a:t>Class I or Class III antiarrhythmics</a:t>
            </a:r>
          </a:p>
        </p:txBody>
      </p:sp>
      <p:sp>
        <p:nvSpPr>
          <p:cNvPr id="282" name="Flowchart: Alternate Process 281"/>
          <p:cNvSpPr/>
          <p:nvPr/>
        </p:nvSpPr>
        <p:spPr>
          <a:xfrm>
            <a:off x="972275" y="4847134"/>
            <a:ext cx="2851200" cy="180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lvl="0"/>
            <a:r>
              <a:rPr lang="en-US" sz="750" dirty="0">
                <a:latin typeface="Century Gothic" panose="020B0502020202020204" pitchFamily="34" charset="0"/>
              </a:rPr>
              <a:t>Dabigatran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646511" y="3912411"/>
            <a:ext cx="472252" cy="203881"/>
            <a:chOff x="411950" y="1312975"/>
            <a:chExt cx="472252" cy="203881"/>
          </a:xfrm>
        </p:grpSpPr>
        <p:cxnSp>
          <p:nvCxnSpPr>
            <p:cNvPr id="127" name="Straight Arrow Connector 126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83" name="Group 282"/>
          <p:cNvGrpSpPr/>
          <p:nvPr/>
        </p:nvGrpSpPr>
        <p:grpSpPr>
          <a:xfrm>
            <a:off x="628648" y="4295511"/>
            <a:ext cx="545069" cy="203881"/>
            <a:chOff x="339133" y="1312975"/>
            <a:chExt cx="545069" cy="203881"/>
          </a:xfrm>
        </p:grpSpPr>
        <p:cxnSp>
          <p:nvCxnSpPr>
            <p:cNvPr id="284" name="Straight Arrow Connector 283"/>
            <p:cNvCxnSpPr/>
            <p:nvPr/>
          </p:nvCxnSpPr>
          <p:spPr>
            <a:xfrm flipV="1">
              <a:off x="339133" y="1419936"/>
              <a:ext cx="222192" cy="7709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5" name="Group 284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86" name="Oval 285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662345" y="4560362"/>
            <a:ext cx="508234" cy="203881"/>
            <a:chOff x="375968" y="1312975"/>
            <a:chExt cx="508234" cy="203881"/>
          </a:xfrm>
        </p:grpSpPr>
        <p:cxnSp>
          <p:nvCxnSpPr>
            <p:cNvPr id="289" name="Straight Arrow Connector 288"/>
            <p:cNvCxnSpPr/>
            <p:nvPr/>
          </p:nvCxnSpPr>
          <p:spPr>
            <a:xfrm>
              <a:off x="375968" y="1414405"/>
              <a:ext cx="185357" cy="5531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oup 289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91" name="Oval 290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93" name="Group 292"/>
          <p:cNvGrpSpPr/>
          <p:nvPr/>
        </p:nvGrpSpPr>
        <p:grpSpPr>
          <a:xfrm>
            <a:off x="653790" y="4824215"/>
            <a:ext cx="516789" cy="203881"/>
            <a:chOff x="367413" y="1312975"/>
            <a:chExt cx="516789" cy="203881"/>
          </a:xfrm>
        </p:grpSpPr>
        <p:cxnSp>
          <p:nvCxnSpPr>
            <p:cNvPr id="294" name="Straight Arrow Connector 293"/>
            <p:cNvCxnSpPr/>
            <p:nvPr/>
          </p:nvCxnSpPr>
          <p:spPr>
            <a:xfrm flipV="1">
              <a:off x="367413" y="1419935"/>
              <a:ext cx="193912" cy="2485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5" name="Group 294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98" name="Flowchart: Alternate Process 297"/>
          <p:cNvSpPr/>
          <p:nvPr/>
        </p:nvSpPr>
        <p:spPr>
          <a:xfrm>
            <a:off x="974492" y="5507892"/>
            <a:ext cx="2851200" cy="288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3399"/>
            </a:solidFill>
          </a:ln>
        </p:spPr>
        <p:txBody>
          <a:bodyPr wrap="square" anchor="ctr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Liver and lung toxicity related to the previous use of </a:t>
            </a:r>
            <a:r>
              <a:rPr lang="en-GB" sz="750" dirty="0" err="1">
                <a:latin typeface="Century Gothic" panose="020B0502020202020204" pitchFamily="34" charset="0"/>
              </a:rPr>
              <a:t>amiodarone</a:t>
            </a:r>
            <a:endParaRPr lang="en-GB" sz="750" dirty="0">
              <a:latin typeface="Century Gothic" panose="020B0502020202020204" pitchFamily="34" charset="0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2271812" y="4940853"/>
            <a:ext cx="375138" cy="288838"/>
            <a:chOff x="2227806" y="1575922"/>
            <a:chExt cx="375138" cy="288838"/>
          </a:xfrm>
        </p:grpSpPr>
        <p:grpSp>
          <p:nvGrpSpPr>
            <p:cNvPr id="197" name="Group 196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224" name="Elbow Connector 223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6" name="Oval 225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3" name="TextBox 222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200" name="Straight Arrow Connector 199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772534" y="5531678"/>
            <a:ext cx="420251" cy="203881"/>
            <a:chOff x="-820789" y="791308"/>
            <a:chExt cx="420251" cy="203881"/>
          </a:xfrm>
        </p:grpSpPr>
        <p:sp>
          <p:nvSpPr>
            <p:cNvPr id="141" name="Oval 140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-820789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9" name="Group 268"/>
          <p:cNvGrpSpPr>
            <a:grpSpLocks noChangeAspect="1"/>
          </p:cNvGrpSpPr>
          <p:nvPr/>
        </p:nvGrpSpPr>
        <p:grpSpPr>
          <a:xfrm>
            <a:off x="655103" y="3256838"/>
            <a:ext cx="496235" cy="191648"/>
            <a:chOff x="356292" y="1312975"/>
            <a:chExt cx="527910" cy="203881"/>
          </a:xfrm>
        </p:grpSpPr>
        <p:cxnSp>
          <p:nvCxnSpPr>
            <p:cNvPr id="270" name="Straight Arrow Connector 269"/>
            <p:cNvCxnSpPr/>
            <p:nvPr/>
          </p:nvCxnSpPr>
          <p:spPr>
            <a:xfrm flipV="1">
              <a:off x="356292" y="1419935"/>
              <a:ext cx="205033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1" name="Group 270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72" name="Oval 271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04" name="Rectangle 303"/>
          <p:cNvSpPr/>
          <p:nvPr/>
        </p:nvSpPr>
        <p:spPr>
          <a:xfrm>
            <a:off x="7690419" y="1339868"/>
            <a:ext cx="20815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Century Gothic" panose="020B0502020202020204" pitchFamily="34" charset="0"/>
              </a:rPr>
              <a:t>To consult a physician </a:t>
            </a:r>
            <a:r>
              <a:rPr lang="en-GB" sz="800" dirty="0">
                <a:latin typeface="Century Gothic" panose="020B0502020202020204" pitchFamily="34" charset="0"/>
              </a:rPr>
              <a:t>if they develop: </a:t>
            </a:r>
            <a:r>
              <a:rPr lang="en-GB" sz="800" i="1" dirty="0">
                <a:latin typeface="Century Gothic" panose="020B0502020202020204" pitchFamily="34" charset="0"/>
              </a:rPr>
              <a:t>palpitations, sensation of rapid or irregular heart beats 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7690419" y="2219837"/>
            <a:ext cx="2090320" cy="7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 consult a physician</a:t>
            </a:r>
            <a:r>
              <a:rPr lang="en-GB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if they develop: </a:t>
            </a:r>
            <a:r>
              <a:rPr lang="en-GB" sz="800" i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weight gain, dependent oedema, increased dyspnoea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7692852" y="3531218"/>
            <a:ext cx="2087887" cy="129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Dronedarone interacts with a number of medicines: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 inform any other doctor </a:t>
            </a:r>
            <a:r>
              <a:rPr lang="en-GB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that they are under treatment with dronedarone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They </a:t>
            </a:r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should not take </a:t>
            </a:r>
            <a:r>
              <a:rPr lang="es-ES_tradnl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St. John´s Wort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They should </a:t>
            </a:r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avoid </a:t>
            </a:r>
            <a:r>
              <a:rPr lang="es-ES_tradnl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grapefruit juice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7685632" y="5060771"/>
            <a:ext cx="2086326" cy="497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 report immediately </a:t>
            </a:r>
            <a:r>
              <a:rPr lang="en-GB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if they develop: </a:t>
            </a:r>
            <a:r>
              <a:rPr lang="en-GB" sz="800" i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new-onset abdominal pain, anorexia, nausea, vomiting, fever, malaise, fatigue, jaundice, dark urine or itching</a:t>
            </a:r>
            <a:endParaRPr lang="en-GB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7694410" y="5551188"/>
            <a:ext cx="2086327" cy="255892"/>
          </a:xfrm>
          <a:prstGeom prst="roundRect">
            <a:avLst>
              <a:gd name="adj" fmla="val 465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 consult a physician</a:t>
            </a:r>
            <a:r>
              <a:rPr lang="en-GB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if they develop: </a:t>
            </a:r>
            <a:r>
              <a:rPr lang="en-GB" sz="800" i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non-productive cough, breathlessness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52973" y="1465957"/>
            <a:ext cx="3523258" cy="50007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200" b="1" i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4014872" y="1360908"/>
            <a:ext cx="1972605" cy="51077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750" b="1" dirty="0">
                <a:solidFill>
                  <a:schemeClr val="tx1"/>
                </a:solidFill>
                <a:latin typeface="Century Gothic" panose="020B0502020202020204" pitchFamily="34" charset="0"/>
              </a:rPr>
              <a:t>ECG:</a:t>
            </a:r>
          </a:p>
          <a:p>
            <a:pPr algn="ctr"/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</a:rPr>
              <a:t>Serially, at least every 6 months </a:t>
            </a:r>
            <a:endParaRPr lang="en-GB" sz="7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6" name="Straight Arrow Connector 315"/>
          <p:cNvCxnSpPr/>
          <p:nvPr/>
        </p:nvCxnSpPr>
        <p:spPr>
          <a:xfrm flipV="1">
            <a:off x="7459683" y="1516780"/>
            <a:ext cx="897" cy="4536766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ounded Rectangle 347"/>
          <p:cNvSpPr/>
          <p:nvPr/>
        </p:nvSpPr>
        <p:spPr>
          <a:xfrm>
            <a:off x="4014873" y="2249593"/>
            <a:ext cx="1972606" cy="1025467"/>
          </a:xfrm>
          <a:prstGeom prst="roundRect">
            <a:avLst>
              <a:gd name="adj" fmla="val 7279"/>
            </a:avLst>
          </a:prstGeom>
          <a:solidFill>
            <a:schemeClr val="bg1"/>
          </a:solidFill>
          <a:ln w="9525">
            <a:solidFill>
              <a:srgbClr val="30A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_tradnl" sz="75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SYMPTOMS OF: </a:t>
            </a:r>
          </a:p>
          <a:p>
            <a:pPr marL="171450" lvl="0" indent="-171450">
              <a:buFontTx/>
              <a:buChar char="-"/>
            </a:pPr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Heart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failure</a:t>
            </a:r>
            <a:endParaRPr lang="es-ES_tradnl" sz="75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750" dirty="0">
                <a:solidFill>
                  <a:schemeClr val="tx1"/>
                </a:solidFill>
                <a:latin typeface="Century Gothic" panose="020B0502020202020204" pitchFamily="34" charset="0"/>
              </a:rPr>
              <a:t>LVSD (monitoring of left ventricular function)</a:t>
            </a:r>
            <a:endParaRPr lang="en-GB" sz="75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Rounded Rectangle 348"/>
          <p:cNvSpPr/>
          <p:nvPr/>
        </p:nvSpPr>
        <p:spPr>
          <a:xfrm>
            <a:off x="4037471" y="3811625"/>
            <a:ext cx="3230343" cy="684000"/>
          </a:xfrm>
          <a:prstGeom prst="roundRect">
            <a:avLst>
              <a:gd name="adj" fmla="val 9636"/>
            </a:avLst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USE WITH CAUTION </a:t>
            </a:r>
            <a:r>
              <a:rPr lang="es-ES_tradnl" sz="800" b="1" i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(in association with):</a:t>
            </a:r>
          </a:p>
          <a:p>
            <a:pPr marL="171450" indent="-171450">
              <a:buFontTx/>
              <a:buChar char="-"/>
            </a:pP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Digitalis</a:t>
            </a:r>
          </a:p>
          <a:p>
            <a:pPr marL="171450" indent="-171450">
              <a:buFontTx/>
              <a:buChar char="-"/>
            </a:pPr>
            <a:r>
              <a:rPr lang="en-GB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Beta blockers, calcium antagonists with heart rate lowering properties, statins</a:t>
            </a:r>
          </a:p>
          <a:p>
            <a:pPr marL="171450" indent="-171450">
              <a:buFontTx/>
              <a:buChar char="-"/>
            </a:pP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Drug modifying INR (warfarin)</a:t>
            </a:r>
            <a:endParaRPr lang="en-US" sz="7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Sirolimus</a:t>
            </a:r>
            <a:r>
              <a:rPr lang="en-GB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and tacrolimus</a:t>
            </a:r>
          </a:p>
        </p:txBody>
      </p:sp>
      <p:sp>
        <p:nvSpPr>
          <p:cNvPr id="350" name="Rounded Rectangle 349"/>
          <p:cNvSpPr/>
          <p:nvPr/>
        </p:nvSpPr>
        <p:spPr>
          <a:xfrm>
            <a:off x="3989147" y="5106998"/>
            <a:ext cx="1972606" cy="468000"/>
          </a:xfrm>
          <a:prstGeom prst="roundRect">
            <a:avLst>
              <a:gd name="adj" fmla="val 10984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LIVER FUNCTION TESTS: </a:t>
            </a:r>
          </a:p>
          <a:p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After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1 week 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after 1 month 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monthly for 6 months 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at months 9 and 12 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periodically</a:t>
            </a:r>
            <a:endParaRPr lang="en-GB" sz="75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1" name="Rounded Rectangle 350"/>
          <p:cNvSpPr/>
          <p:nvPr/>
        </p:nvSpPr>
        <p:spPr>
          <a:xfrm>
            <a:off x="3989147" y="5630669"/>
            <a:ext cx="1965479" cy="163400"/>
          </a:xfrm>
          <a:prstGeom prst="roundRect">
            <a:avLst>
              <a:gd name="adj" fmla="val 11566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PULMONARY FUNCTION TESTS</a:t>
            </a: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2" name="Rounded Rectangle 351"/>
          <p:cNvSpPr/>
          <p:nvPr/>
        </p:nvSpPr>
        <p:spPr>
          <a:xfrm>
            <a:off x="4014874" y="5973356"/>
            <a:ext cx="1972606" cy="340519"/>
          </a:xfrm>
          <a:prstGeom prst="roundRect">
            <a:avLst>
              <a:gd name="adj" fmla="val 11242"/>
            </a:avLst>
          </a:prstGeom>
          <a:solidFill>
            <a:schemeClr val="bg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SERUM CREATININE*</a:t>
            </a:r>
            <a:r>
              <a:rPr lang="es-ES_tradnl" sz="800" b="1" i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es-ES_tradnl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After 1 week  after a further 7 days if ↑ creatinine </a:t>
            </a:r>
            <a:endParaRPr lang="en-GB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Rounded Rectangle 352"/>
          <p:cNvSpPr/>
          <p:nvPr/>
        </p:nvSpPr>
        <p:spPr>
          <a:xfrm>
            <a:off x="6131326" y="1340378"/>
            <a:ext cx="1040400" cy="51077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50" dirty="0">
                <a:solidFill>
                  <a:schemeClr val="tx1"/>
                </a:solidFill>
                <a:latin typeface="Century Gothic" panose="020B0502020202020204" pitchFamily="34" charset="0"/>
              </a:rPr>
              <a:t>Patient   develops permanent AF </a:t>
            </a:r>
          </a:p>
        </p:txBody>
      </p:sp>
      <p:sp>
        <p:nvSpPr>
          <p:cNvPr id="354" name="Rounded Rectangle 353"/>
          <p:cNvSpPr/>
          <p:nvPr/>
        </p:nvSpPr>
        <p:spPr>
          <a:xfrm>
            <a:off x="6131326" y="2219837"/>
            <a:ext cx="1018383" cy="1025467"/>
          </a:xfrm>
          <a:prstGeom prst="roundRect">
            <a:avLst>
              <a:gd name="adj" fmla="val 8478"/>
            </a:avLst>
          </a:prstGeom>
          <a:solidFill>
            <a:schemeClr val="bg1"/>
          </a:solidFill>
          <a:ln w="9525">
            <a:solidFill>
              <a:srgbClr val="30A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Patient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develops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heart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failure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75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or</a:t>
            </a:r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LVSD </a:t>
            </a:r>
            <a:endParaRPr lang="en-GB" sz="75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6" name="Rounded Rectangle 355"/>
          <p:cNvSpPr/>
          <p:nvPr/>
        </p:nvSpPr>
        <p:spPr>
          <a:xfrm>
            <a:off x="6090401" y="5060771"/>
            <a:ext cx="1041097" cy="468000"/>
          </a:xfrm>
          <a:prstGeom prst="roundRect">
            <a:avLst>
              <a:gd name="adj" fmla="val 12836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ALT levels are confirmed to   be ≥3 ULN</a:t>
            </a:r>
            <a:endParaRPr lang="en-GB" sz="75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" name="Rounded Rectangle 356"/>
          <p:cNvSpPr/>
          <p:nvPr/>
        </p:nvSpPr>
        <p:spPr>
          <a:xfrm>
            <a:off x="6090400" y="5633619"/>
            <a:ext cx="1041097" cy="144000"/>
          </a:xfrm>
          <a:prstGeom prst="roundRect">
            <a:avLst>
              <a:gd name="adj" fmla="val 9002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75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Pulmonary toxicity</a:t>
            </a:r>
            <a:endParaRPr lang="en-GB" sz="75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Rounded Rectangle 358"/>
          <p:cNvSpPr/>
          <p:nvPr/>
        </p:nvSpPr>
        <p:spPr>
          <a:xfrm>
            <a:off x="6103910" y="5967709"/>
            <a:ext cx="1041097" cy="340519"/>
          </a:xfrm>
          <a:prstGeom prst="roundRect">
            <a:avLst>
              <a:gd name="adj" fmla="val 8530"/>
            </a:avLst>
          </a:prstGeom>
          <a:solidFill>
            <a:schemeClr val="bg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8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Serum creatinine continues to ↑</a:t>
            </a:r>
            <a:endParaRPr lang="en-GB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0929" y="6289968"/>
            <a:ext cx="35460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i="1" dirty="0">
                <a:latin typeface="Century Gothic" panose="020B0502020202020204" pitchFamily="34" charset="0"/>
              </a:rPr>
              <a:t>*Plasma creatinine levels may rise initially due to inhibition of renal tubular excretion of creatinine and are not necessarily indicative of a deterioration in renal function</a:t>
            </a:r>
            <a:endParaRPr lang="en-GB" sz="1050" i="1" dirty="0">
              <a:latin typeface="Century Gothic" panose="020B0502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676231" y="5856981"/>
            <a:ext cx="2056486" cy="865974"/>
          </a:xfrm>
          <a:prstGeom prst="rect">
            <a:avLst/>
          </a:prstGeom>
          <a:solidFill>
            <a:schemeClr val="bg1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5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GB" sz="550" dirty="0">
                <a:solidFill>
                  <a:schemeClr val="tx1"/>
                </a:solidFill>
                <a:latin typeface="Century Gothic" panose="020B0502020202020204" pitchFamily="34" charset="0"/>
              </a:rPr>
              <a:t>Reporting suspected adverse reactions after authorisation of the medicinal product is important. It allows continued monitoring of the benefit/risk balance of the medicinal product. Healthcare professionals are asked to report any suspected adverse reactions via contacting HPRA Pharmacovigilance, website: www.hpra.ie. </a:t>
            </a:r>
          </a:p>
          <a:p>
            <a:pPr algn="just"/>
            <a:r>
              <a:rPr lang="en-GB" sz="550" dirty="0">
                <a:solidFill>
                  <a:schemeClr val="tx1"/>
                </a:solidFill>
                <a:latin typeface="Century Gothic" panose="020B0502020202020204" pitchFamily="34" charset="0"/>
              </a:rPr>
              <a:t>Side effects should also be reported to Sanofi: Tel: 01 403 5600 e-mail: IEPharmacovigilance@sanofi.com</a:t>
            </a:r>
          </a:p>
          <a:p>
            <a:pPr lvl="0"/>
            <a:endParaRPr lang="en-GB" sz="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76231" y="436934"/>
            <a:ext cx="2151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Patients should be informed that during treatment with dronedarone </a:t>
            </a:r>
            <a:r>
              <a:rPr lang="en-GB" sz="8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blood tests and ECGs</a:t>
            </a:r>
            <a:r>
              <a:rPr lang="en-GB" sz="8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will be performed, and should be advised on the following: 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4041311" y="4545820"/>
            <a:ext cx="3243826" cy="432000"/>
          </a:xfrm>
          <a:prstGeom prst="roundRect">
            <a:avLst>
              <a:gd name="adj" fmla="val 9636"/>
            </a:avLst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 RECOMMENDED</a:t>
            </a:r>
            <a:r>
              <a:rPr lang="es-ES_tradnl" sz="800" b="1" i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(in association with):  </a:t>
            </a:r>
          </a:p>
          <a:p>
            <a:r>
              <a:rPr lang="en-US" sz="750" dirty="0">
                <a:solidFill>
                  <a:schemeClr val="tx1"/>
                </a:solidFill>
                <a:latin typeface="Century Gothic" panose="020B0502020202020204" pitchFamily="34" charset="0"/>
              </a:rPr>
              <a:t>Grapefruit juice, potent CYP3A4 inducers including rifampicin, phenobarbital, carbamazepine, phenytoin, St John’s Wort</a:t>
            </a:r>
            <a:endParaRPr lang="en-GB" sz="750" i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0" name="Group 239"/>
          <p:cNvGrpSpPr/>
          <p:nvPr/>
        </p:nvGrpSpPr>
        <p:grpSpPr>
          <a:xfrm>
            <a:off x="2312134" y="5784507"/>
            <a:ext cx="375138" cy="288838"/>
            <a:chOff x="2227806" y="1575922"/>
            <a:chExt cx="375138" cy="288838"/>
          </a:xfrm>
        </p:grpSpPr>
        <p:grpSp>
          <p:nvGrpSpPr>
            <p:cNvPr id="241" name="Group 240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243" name="Group 242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245" name="Elbow Connector 244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6" name="Oval 245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242" name="Straight Arrow Connector 241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Box 175"/>
          <p:cNvSpPr txBox="1"/>
          <p:nvPr/>
        </p:nvSpPr>
        <p:spPr>
          <a:xfrm>
            <a:off x="4041459" y="327971"/>
            <a:ext cx="356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" dirty="0">
                <a:latin typeface="Century Gothic" panose="020B0502020202020204" pitchFamily="34" charset="0"/>
              </a:rPr>
              <a:t>The following assessments are recommended during treatment </a:t>
            </a:r>
            <a:r>
              <a:rPr lang="es-ES_tradnl" sz="800" dirty="0" err="1">
                <a:latin typeface="Century Gothic" panose="020B0502020202020204" pitchFamily="34" charset="0"/>
              </a:rPr>
              <a:t>with</a:t>
            </a:r>
            <a:r>
              <a:rPr lang="es-ES_tradnl" sz="800" dirty="0">
                <a:latin typeface="Century Gothic" panose="020B0502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cs typeface="Arial" panose="020B0604020202020204" pitchFamily="34" charset="0"/>
              </a:rPr>
              <a:t>dronedarone</a:t>
            </a:r>
            <a:r>
              <a:rPr lang="es-ES_tradnl" sz="800" dirty="0">
                <a:latin typeface="Century Gothic" panose="020B0502020202020204" pitchFamily="34" charset="0"/>
              </a:rPr>
              <a:t>. Criteria </a:t>
            </a:r>
            <a:r>
              <a:rPr lang="es-ES_tradnl" sz="800" dirty="0" err="1">
                <a:latin typeface="Century Gothic" panose="020B0502020202020204" pitchFamily="34" charset="0"/>
              </a:rPr>
              <a:t>for</a:t>
            </a:r>
            <a:r>
              <a:rPr lang="es-ES_tradnl" sz="800" dirty="0">
                <a:latin typeface="Century Gothic" panose="020B0502020202020204" pitchFamily="34" charset="0"/>
              </a:rPr>
              <a:t> </a:t>
            </a:r>
            <a:r>
              <a:rPr lang="es-ES_tradnl" sz="800" dirty="0" err="1">
                <a:latin typeface="Century Gothic" panose="020B0502020202020204" pitchFamily="34" charset="0"/>
              </a:rPr>
              <a:t>discontinuation</a:t>
            </a:r>
            <a:r>
              <a:rPr lang="es-ES_tradnl" sz="800" dirty="0">
                <a:latin typeface="Century Gothic" panose="020B0502020202020204" pitchFamily="34" charset="0"/>
              </a:rPr>
              <a:t> are also described.</a:t>
            </a:r>
            <a:r>
              <a:rPr lang="en-GB" sz="800" dirty="0">
                <a:latin typeface="Century Gothic" panose="020B0502020202020204" pitchFamily="34" charset="0"/>
              </a:rPr>
              <a:t> If </a:t>
            </a:r>
            <a:r>
              <a:rPr lang="en-GB" sz="800" b="1" u="sng" dirty="0">
                <a:latin typeface="Century Gothic" panose="020B0502020202020204" pitchFamily="34" charset="0"/>
              </a:rPr>
              <a:t>any</a:t>
            </a:r>
            <a:r>
              <a:rPr lang="en-GB" sz="800" dirty="0">
                <a:latin typeface="Century Gothic" panose="020B0502020202020204" pitchFamily="34" charset="0"/>
              </a:rPr>
              <a:t> of the ‘Yes’ criteria </a:t>
            </a:r>
            <a:r>
              <a:rPr lang="es-ES_tradnl" sz="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(Red Buttons)</a:t>
            </a:r>
            <a:r>
              <a:rPr lang="en-GB" sz="800" dirty="0">
                <a:latin typeface="Century Gothic" panose="020B0502020202020204" pitchFamily="34" charset="0"/>
              </a:rPr>
              <a:t> arise during treatment, dronedarone should be discontinued.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101920" y="1333129"/>
            <a:ext cx="81854" cy="5219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/>
          <p:cNvSpPr/>
          <p:nvPr/>
        </p:nvSpPr>
        <p:spPr>
          <a:xfrm>
            <a:off x="6103910" y="2221401"/>
            <a:ext cx="63637" cy="1008387"/>
          </a:xfrm>
          <a:prstGeom prst="rect">
            <a:avLst/>
          </a:prstGeom>
          <a:solidFill>
            <a:srgbClr val="30A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/>
          <p:cNvSpPr/>
          <p:nvPr/>
        </p:nvSpPr>
        <p:spPr>
          <a:xfrm>
            <a:off x="6049586" y="5070012"/>
            <a:ext cx="81741" cy="40516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Rectangle 180"/>
          <p:cNvSpPr/>
          <p:nvPr/>
        </p:nvSpPr>
        <p:spPr>
          <a:xfrm>
            <a:off x="6049475" y="5475180"/>
            <a:ext cx="81853" cy="31097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Rectangle 181"/>
          <p:cNvSpPr/>
          <p:nvPr/>
        </p:nvSpPr>
        <p:spPr>
          <a:xfrm>
            <a:off x="6049586" y="5958122"/>
            <a:ext cx="81853" cy="3450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120948" y="1347984"/>
            <a:ext cx="254921" cy="6938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/>
          <a:lstStyle/>
          <a:p>
            <a:pPr algn="ctr"/>
            <a:endParaRPr lang="en-GB"/>
          </a:p>
        </p:txBody>
      </p:sp>
      <p:sp>
        <p:nvSpPr>
          <p:cNvPr id="254" name="Rectangle 253"/>
          <p:cNvSpPr/>
          <p:nvPr/>
        </p:nvSpPr>
        <p:spPr>
          <a:xfrm rot="16200000">
            <a:off x="-103385" y="1277970"/>
            <a:ext cx="672148" cy="72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i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Atrial Fibrillation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117165" y="1935534"/>
            <a:ext cx="261922" cy="1718907"/>
          </a:xfrm>
          <a:prstGeom prst="rect">
            <a:avLst/>
          </a:prstGeom>
          <a:solidFill>
            <a:srgbClr val="30A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Rectangle 254"/>
          <p:cNvSpPr/>
          <p:nvPr/>
        </p:nvSpPr>
        <p:spPr>
          <a:xfrm rot="16200000">
            <a:off x="-255398" y="2494887"/>
            <a:ext cx="1044898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ES_tradnl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_tradnl" sz="8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Heart Failure</a:t>
            </a:r>
          </a:p>
          <a:p>
            <a:endParaRPr lang="es-ES_tradnl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117165" y="3674622"/>
            <a:ext cx="258704" cy="14046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" name="Rectangle 256"/>
          <p:cNvSpPr/>
          <p:nvPr/>
        </p:nvSpPr>
        <p:spPr>
          <a:xfrm rot="16200000">
            <a:off x="-566186" y="3966101"/>
            <a:ext cx="1610331" cy="61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es-ES_tradnl" sz="800" b="1" i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Drug – Drug Interactions 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117165" y="5070012"/>
            <a:ext cx="258876" cy="78696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Rectangle 255"/>
          <p:cNvSpPr/>
          <p:nvPr/>
        </p:nvSpPr>
        <p:spPr>
          <a:xfrm rot="16200000">
            <a:off x="-124555" y="5227067"/>
            <a:ext cx="749985" cy="509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i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Liver &amp; Lung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14119" y="5886861"/>
            <a:ext cx="261922" cy="4605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9" name="Rectangle 258"/>
          <p:cNvSpPr/>
          <p:nvPr/>
        </p:nvSpPr>
        <p:spPr>
          <a:xfrm rot="16200000">
            <a:off x="-86694" y="5917128"/>
            <a:ext cx="638762" cy="312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i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Kidney</a:t>
            </a:r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628545" y="1639490"/>
            <a:ext cx="1800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670689" y="6164112"/>
            <a:ext cx="1800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647183" y="5640639"/>
            <a:ext cx="2160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7290670" y="1475680"/>
            <a:ext cx="169910" cy="411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7227516" y="2818176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7238309" y="5691672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7209813" y="6050197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 flipH="1">
            <a:off x="7032006" y="1399548"/>
            <a:ext cx="420251" cy="209078"/>
            <a:chOff x="-906228" y="791308"/>
            <a:chExt cx="420251" cy="209078"/>
          </a:xfrm>
        </p:grpSpPr>
        <p:sp>
          <p:nvSpPr>
            <p:cNvPr id="321" name="Oval 320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-906228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35" name="Group 334"/>
          <p:cNvGrpSpPr/>
          <p:nvPr/>
        </p:nvGrpSpPr>
        <p:grpSpPr>
          <a:xfrm flipH="1">
            <a:off x="6999687" y="2685597"/>
            <a:ext cx="420251" cy="203881"/>
            <a:chOff x="-906228" y="791308"/>
            <a:chExt cx="420251" cy="203881"/>
          </a:xfrm>
        </p:grpSpPr>
        <p:sp>
          <p:nvSpPr>
            <p:cNvPr id="336" name="Oval 335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-906228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 flipH="1">
            <a:off x="7017391" y="5570084"/>
            <a:ext cx="420251" cy="209078"/>
            <a:chOff x="-904612" y="791308"/>
            <a:chExt cx="420251" cy="209078"/>
          </a:xfrm>
        </p:grpSpPr>
        <p:sp>
          <p:nvSpPr>
            <p:cNvPr id="346" name="Oval 345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-904612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 flipH="1">
            <a:off x="7018392" y="5949099"/>
            <a:ext cx="420251" cy="209078"/>
            <a:chOff x="-906228" y="791308"/>
            <a:chExt cx="420251" cy="209078"/>
          </a:xfrm>
        </p:grpSpPr>
        <p:sp>
          <p:nvSpPr>
            <p:cNvPr id="331" name="Oval 330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-906228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09" name="Straight Arrow Connector 208"/>
          <p:cNvCxnSpPr/>
          <p:nvPr/>
        </p:nvCxnSpPr>
        <p:spPr>
          <a:xfrm>
            <a:off x="7269718" y="5265232"/>
            <a:ext cx="171345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210"/>
          <p:cNvGrpSpPr/>
          <p:nvPr/>
        </p:nvGrpSpPr>
        <p:grpSpPr>
          <a:xfrm flipH="1">
            <a:off x="6994154" y="5128356"/>
            <a:ext cx="420251" cy="209078"/>
            <a:chOff x="-906228" y="791308"/>
            <a:chExt cx="420251" cy="209078"/>
          </a:xfrm>
        </p:grpSpPr>
        <p:sp>
          <p:nvSpPr>
            <p:cNvPr id="212" name="Oval 211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-906228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Yes</a:t>
              </a:r>
              <a:endParaRPr lang="en-GB" sz="7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17" name="Hexagon 316"/>
          <p:cNvSpPr/>
          <p:nvPr/>
        </p:nvSpPr>
        <p:spPr>
          <a:xfrm rot="16200000" flipH="1">
            <a:off x="5162317" y="3759834"/>
            <a:ext cx="4614583" cy="187482"/>
          </a:xfrm>
          <a:prstGeom prst="hexagon">
            <a:avLst/>
          </a:prstGeom>
          <a:solidFill>
            <a:srgbClr val="FF999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If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any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red ‘Yes’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applies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dronedarone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must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be discontinued</a:t>
            </a:r>
            <a:endParaRPr lang="en-GB" sz="1000" b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Flowchart: Alternate Process 203"/>
          <p:cNvSpPr/>
          <p:nvPr/>
        </p:nvSpPr>
        <p:spPr>
          <a:xfrm>
            <a:off x="974492" y="1975066"/>
            <a:ext cx="2851200" cy="55872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Second- or third- degree </a:t>
            </a:r>
            <a:r>
              <a:rPr lang="en-GB" sz="750" dirty="0" err="1">
                <a:latin typeface="Century Gothic" panose="020B0502020202020204" pitchFamily="34" charset="0"/>
              </a:rPr>
              <a:t>atrio</a:t>
            </a:r>
            <a:r>
              <a:rPr lang="en-GB" sz="750" dirty="0">
                <a:latin typeface="Century Gothic" panose="020B0502020202020204" pitchFamily="34" charset="0"/>
              </a:rPr>
              <a:t>-ventricular block, complete bundle branch block, distal block, sinus node dysfunction, atrial conduction defects or sick sinus syndrome (except when used in conjunction with a functioning pacemaker).</a:t>
            </a:r>
          </a:p>
        </p:txBody>
      </p:sp>
      <p:sp>
        <p:nvSpPr>
          <p:cNvPr id="203" name="Hexagon 202"/>
          <p:cNvSpPr/>
          <p:nvPr/>
        </p:nvSpPr>
        <p:spPr>
          <a:xfrm rot="16200000" flipH="1">
            <a:off x="-1544140" y="3758527"/>
            <a:ext cx="4234986" cy="194671"/>
          </a:xfrm>
          <a:prstGeom prst="hexagon">
            <a:avLst/>
          </a:prstGeom>
          <a:solidFill>
            <a:srgbClr val="FF999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If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any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red ‘Yes’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applies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do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initiate</a:t>
            </a:r>
            <a:r>
              <a:rPr lang="es-ES_tradnl" sz="1000" b="1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b="1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dronedarone</a:t>
            </a:r>
            <a:endParaRPr lang="en-GB" sz="1000" b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" name="Group 204"/>
          <p:cNvGrpSpPr>
            <a:grpSpLocks noChangeAspect="1"/>
          </p:cNvGrpSpPr>
          <p:nvPr/>
        </p:nvGrpSpPr>
        <p:grpSpPr>
          <a:xfrm>
            <a:off x="676382" y="3057791"/>
            <a:ext cx="413724" cy="183493"/>
            <a:chOff x="382484" y="1312975"/>
            <a:chExt cx="459695" cy="203881"/>
          </a:xfrm>
        </p:grpSpPr>
        <p:cxnSp>
          <p:nvCxnSpPr>
            <p:cNvPr id="206" name="Straight Arrow Connector 205"/>
            <p:cNvCxnSpPr/>
            <p:nvPr/>
          </p:nvCxnSpPr>
          <p:spPr>
            <a:xfrm flipV="1">
              <a:off x="382484" y="1419935"/>
              <a:ext cx="178841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7" name="Group 206"/>
            <p:cNvGrpSpPr/>
            <p:nvPr/>
          </p:nvGrpSpPr>
          <p:grpSpPr>
            <a:xfrm>
              <a:off x="463953" y="1312975"/>
              <a:ext cx="378226" cy="203881"/>
              <a:chOff x="-820787" y="791308"/>
              <a:chExt cx="378226" cy="203881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TextBox 213"/>
              <p:cNvSpPr txBox="1">
                <a:spLocks noChangeAspect="1"/>
              </p:cNvSpPr>
              <p:nvPr/>
            </p:nvSpPr>
            <p:spPr>
              <a:xfrm>
                <a:off x="-820787" y="792713"/>
                <a:ext cx="378226" cy="180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15" name="Flowchart: Alternate Process 214"/>
          <p:cNvSpPr/>
          <p:nvPr/>
        </p:nvSpPr>
        <p:spPr>
          <a:xfrm>
            <a:off x="1015515" y="2560890"/>
            <a:ext cx="2807372" cy="180000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750" dirty="0" err="1">
                <a:latin typeface="Century Gothic" panose="020B0502020202020204" pitchFamily="34" charset="0"/>
              </a:rPr>
              <a:t>QTc</a:t>
            </a:r>
            <a:r>
              <a:rPr lang="en-GB" sz="750" dirty="0">
                <a:latin typeface="Century Gothic" panose="020B0502020202020204" pitchFamily="34" charset="0"/>
              </a:rPr>
              <a:t> </a:t>
            </a:r>
            <a:r>
              <a:rPr lang="en-GB" sz="750" dirty="0" err="1">
                <a:latin typeface="Century Gothic" panose="020B0502020202020204" pitchFamily="34" charset="0"/>
              </a:rPr>
              <a:t>Bazett</a:t>
            </a:r>
            <a:r>
              <a:rPr lang="en-GB" sz="750" dirty="0">
                <a:latin typeface="Century Gothic" panose="020B0502020202020204" pitchFamily="34" charset="0"/>
              </a:rPr>
              <a:t> interval ≥ 500 milliseconds.</a:t>
            </a:r>
            <a:r>
              <a:rPr lang="it-IT" sz="750" dirty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en-GB" sz="75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676380" y="2541756"/>
            <a:ext cx="482542" cy="211074"/>
            <a:chOff x="411950" y="1305782"/>
            <a:chExt cx="421639" cy="211074"/>
          </a:xfrm>
        </p:grpSpPr>
        <p:cxnSp>
          <p:nvCxnSpPr>
            <p:cNvPr id="217" name="Straight Arrow Connector 216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219"/>
            <p:cNvGrpSpPr/>
            <p:nvPr/>
          </p:nvGrpSpPr>
          <p:grpSpPr>
            <a:xfrm>
              <a:off x="474235" y="1305782"/>
              <a:ext cx="359354" cy="211074"/>
              <a:chOff x="-810505" y="784115"/>
              <a:chExt cx="359354" cy="211074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-810505" y="784115"/>
                <a:ext cx="35935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690660" y="2108069"/>
            <a:ext cx="472252" cy="203881"/>
            <a:chOff x="411950" y="1312975"/>
            <a:chExt cx="472252" cy="203881"/>
          </a:xfrm>
        </p:grpSpPr>
        <p:cxnSp>
          <p:nvCxnSpPr>
            <p:cNvPr id="121" name="Straight Arrow Connector 120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991" y="1871686"/>
            <a:ext cx="316201" cy="25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" name="Flowchart: Alternate Process 224"/>
          <p:cNvSpPr/>
          <p:nvPr/>
        </p:nvSpPr>
        <p:spPr>
          <a:xfrm>
            <a:off x="994172" y="3434697"/>
            <a:ext cx="2831519" cy="170089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750" dirty="0">
                <a:latin typeface="Century Gothic" panose="020B0502020202020204" pitchFamily="34" charset="0"/>
                <a:cs typeface="Arial" panose="020B0604020202020204" pitchFamily="34" charset="0"/>
              </a:rPr>
              <a:t>Bradychardia &lt;50 beats per minute (bpm)</a:t>
            </a:r>
            <a:endParaRPr lang="en-GB" sz="75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27" name="Group 226"/>
          <p:cNvGrpSpPr>
            <a:grpSpLocks noChangeAspect="1"/>
          </p:cNvGrpSpPr>
          <p:nvPr/>
        </p:nvGrpSpPr>
        <p:grpSpPr>
          <a:xfrm>
            <a:off x="663083" y="3478656"/>
            <a:ext cx="496235" cy="191648"/>
            <a:chOff x="356292" y="1312975"/>
            <a:chExt cx="527910" cy="203881"/>
          </a:xfrm>
        </p:grpSpPr>
        <p:cxnSp>
          <p:nvCxnSpPr>
            <p:cNvPr id="228" name="Straight Arrow Connector 227"/>
            <p:cNvCxnSpPr/>
            <p:nvPr/>
          </p:nvCxnSpPr>
          <p:spPr>
            <a:xfrm flipV="1">
              <a:off x="356292" y="1419935"/>
              <a:ext cx="205033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9" name="Group 228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30" name="Oval 229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50" name="Group 149"/>
          <p:cNvGrpSpPr>
            <a:grpSpLocks noChangeAspect="1"/>
          </p:cNvGrpSpPr>
          <p:nvPr/>
        </p:nvGrpSpPr>
        <p:grpSpPr>
          <a:xfrm>
            <a:off x="2223392" y="3579198"/>
            <a:ext cx="358877" cy="233785"/>
            <a:chOff x="2227806" y="1575924"/>
            <a:chExt cx="375138" cy="288836"/>
          </a:xfrm>
        </p:grpSpPr>
        <p:grpSp>
          <p:nvGrpSpPr>
            <p:cNvPr id="151" name="Group 150"/>
            <p:cNvGrpSpPr/>
            <p:nvPr/>
          </p:nvGrpSpPr>
          <p:grpSpPr>
            <a:xfrm>
              <a:off x="2227806" y="1575924"/>
              <a:ext cx="375138" cy="288836"/>
              <a:chOff x="2145994" y="1587938"/>
              <a:chExt cx="375138" cy="288836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191" name="Elbow Connector 190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Oval 193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4" name="TextBox 183"/>
              <p:cNvSpPr txBox="1"/>
              <p:nvPr/>
            </p:nvSpPr>
            <p:spPr>
              <a:xfrm>
                <a:off x="2145994" y="1587938"/>
                <a:ext cx="375138" cy="200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152" name="Straight Arrow Connector 151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2" name="TextBox 231"/>
          <p:cNvSpPr txBox="1"/>
          <p:nvPr/>
        </p:nvSpPr>
        <p:spPr>
          <a:xfrm>
            <a:off x="949169" y="1166394"/>
            <a:ext cx="2860224" cy="255389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GB" sz="750" dirty="0">
                <a:latin typeface="Century Gothic" panose="020B0502020202020204" pitchFamily="34" charset="0"/>
              </a:rPr>
              <a:t>Hypersensitivity to the active substance or to any of the excipients.</a:t>
            </a:r>
            <a:endParaRPr lang="en-GB" sz="75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364" y="1328993"/>
            <a:ext cx="351160" cy="28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7" name="Group 236"/>
          <p:cNvGrpSpPr>
            <a:grpSpLocks noChangeAspect="1"/>
          </p:cNvGrpSpPr>
          <p:nvPr/>
        </p:nvGrpSpPr>
        <p:grpSpPr>
          <a:xfrm>
            <a:off x="628648" y="1189274"/>
            <a:ext cx="442853" cy="183493"/>
            <a:chOff x="350118" y="1312975"/>
            <a:chExt cx="492061" cy="203881"/>
          </a:xfrm>
        </p:grpSpPr>
        <p:cxnSp>
          <p:nvCxnSpPr>
            <p:cNvPr id="238" name="Straight Arrow Connector 237"/>
            <p:cNvCxnSpPr/>
            <p:nvPr/>
          </p:nvCxnSpPr>
          <p:spPr>
            <a:xfrm>
              <a:off x="350118" y="1372638"/>
              <a:ext cx="211206" cy="3121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9" name="Group 238"/>
            <p:cNvGrpSpPr/>
            <p:nvPr/>
          </p:nvGrpSpPr>
          <p:grpSpPr>
            <a:xfrm>
              <a:off x="463953" y="1312975"/>
              <a:ext cx="378226" cy="203881"/>
              <a:chOff x="-820787" y="791308"/>
              <a:chExt cx="378226" cy="203881"/>
            </a:xfrm>
          </p:grpSpPr>
          <p:sp>
            <p:nvSpPr>
              <p:cNvPr id="258" name="Oval 257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" name="TextBox 259"/>
              <p:cNvSpPr txBox="1">
                <a:spLocks noChangeAspect="1"/>
              </p:cNvSpPr>
              <p:nvPr/>
            </p:nvSpPr>
            <p:spPr>
              <a:xfrm>
                <a:off x="-820787" y="792714"/>
                <a:ext cx="378226" cy="180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Yes</a:t>
                </a:r>
                <a:endParaRPr lang="en-GB" sz="7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46" name="TextBox 145"/>
          <p:cNvSpPr txBox="1"/>
          <p:nvPr/>
        </p:nvSpPr>
        <p:spPr>
          <a:xfrm>
            <a:off x="120949" y="693455"/>
            <a:ext cx="3739444" cy="4462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latin typeface="Century Gothic" panose="020B0502020202020204" pitchFamily="34" charset="0"/>
                <a:cs typeface="Arial" panose="020B0604020202020204" pitchFamily="34" charset="0"/>
              </a:rPr>
              <a:t>Dronedarone </a:t>
            </a:r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</a:rPr>
              <a:t>is </a:t>
            </a:r>
            <a:r>
              <a:rPr lang="en-GB" sz="750" b="1" dirty="0">
                <a:latin typeface="Century Gothic" panose="020B0502020202020204" pitchFamily="34" charset="0"/>
                <a:cs typeface="Arial" panose="020B0604020202020204" pitchFamily="34" charset="0"/>
              </a:rPr>
              <a:t>indicated</a:t>
            </a:r>
            <a:r>
              <a:rPr lang="en-GB" sz="750" dirty="0">
                <a:latin typeface="Century Gothic" panose="020B0502020202020204" pitchFamily="34" charset="0"/>
                <a:cs typeface="Arial" panose="020B0604020202020204" pitchFamily="34" charset="0"/>
              </a:rPr>
              <a:t> for the maintenance of sinus rhythm after successful cardioversion in clinically stable adult patients with paroxysmal or persistent atrial fibrillation (AF)</a:t>
            </a:r>
          </a:p>
        </p:txBody>
      </p:sp>
      <p:sp>
        <p:nvSpPr>
          <p:cNvPr id="2" name="Down Arrow 1"/>
          <p:cNvSpPr/>
          <p:nvPr/>
        </p:nvSpPr>
        <p:spPr>
          <a:xfrm>
            <a:off x="2420925" y="1024984"/>
            <a:ext cx="380660" cy="16555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0437" y="6703737"/>
            <a:ext cx="65612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Job bag: MAT-IE-2001044 7 v3.0   Prepared: January 2023  </a:t>
            </a:r>
          </a:p>
        </p:txBody>
      </p:sp>
    </p:spTree>
    <p:extLst>
      <p:ext uri="{BB962C8B-B14F-4D97-AF65-F5344CB8AC3E}">
        <p14:creationId xmlns:p14="http://schemas.microsoft.com/office/powerpoint/2010/main" val="1514637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suedDate xmlns="0f7c8791-09ce-4ee1-8146-ec695a10502b">2023-02-01T16:28:00+00:00</IssuedDate>
    <CRN xmlns="0f7c8791-09ce-4ee1-8146-ec695a10502b">CRN00DDSC</CRN>
    <ProductNo xmlns="0f7c8791-09ce-4ee1-8146-ec695a10502b">EU/1/09/591/1-4</ProductNo>
    <DocumentType xmlns="0f7c8791-09ce-4ee1-8146-ec695a10502b">1003</DocumentType>
    <ToBeDeleted xmlns="0f7c8791-09ce-4ee1-8146-ec695a10502b">false</ToBeDeleted>
    <ProductName xmlns="0f7c8791-09ce-4ee1-8146-ec695a10502b">Multaq</Product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28F6C3522CA48ADF75A67A0032FD9" ma:contentTypeVersion="6" ma:contentTypeDescription="Create a new document." ma:contentTypeScope="" ma:versionID="5c42e682da0783cd586021c720b19cbf">
  <xsd:schema xmlns:xsd="http://www.w3.org/2001/XMLSchema" xmlns:xs="http://www.w3.org/2001/XMLSchema" xmlns:p="http://schemas.microsoft.com/office/2006/metadata/properties" xmlns:ns2="0f7c8791-09ce-4ee1-8146-ec695a10502b" targetNamespace="http://schemas.microsoft.com/office/2006/metadata/properties" ma:root="true" ma:fieldsID="871596aa39b225d5353ba90d1f10b02c" ns2:_="">
    <xsd:import namespace="0f7c8791-09ce-4ee1-8146-ec695a10502b"/>
    <xsd:element name="properties">
      <xsd:complexType>
        <xsd:sequence>
          <xsd:element name="documentManagement">
            <xsd:complexType>
              <xsd:all>
                <xsd:element ref="ns2:ProductName" minOccurs="0"/>
                <xsd:element ref="ns2:ProductNo" minOccurs="0"/>
                <xsd:element ref="ns2:DocumentType" minOccurs="0"/>
                <xsd:element ref="ns2:IssuedDate" minOccurs="0"/>
                <xsd:element ref="ns2:CRN" minOccurs="0"/>
                <xsd:element ref="ns2:ToBeDele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c8791-09ce-4ee1-8146-ec695a10502b" elementFormDefault="qualified">
    <xsd:import namespace="http://schemas.microsoft.com/office/2006/documentManagement/types"/>
    <xsd:import namespace="http://schemas.microsoft.com/office/infopath/2007/PartnerControls"/>
    <xsd:element name="ProductName" ma:index="8" nillable="true" ma:displayName="ProductName" ma:internalName="ProductName">
      <xsd:simpleType>
        <xsd:restriction base="dms:Text"/>
      </xsd:simpleType>
    </xsd:element>
    <xsd:element name="ProductNo" ma:index="9" nillable="true" ma:displayName="ProductNo" ma:internalName="ProductNo">
      <xsd:simpleType>
        <xsd:restriction base="dms:Text"/>
      </xsd:simpleType>
    </xsd:element>
    <xsd:element name="DocumentType" ma:index="10" nillable="true" ma:displayName="DocumentType" ma:internalName="DocumentType">
      <xsd:simpleType>
        <xsd:restriction base="dms:Text"/>
      </xsd:simpleType>
    </xsd:element>
    <xsd:element name="IssuedDate" ma:index="11" nillable="true" ma:displayName="IssuedDate" ma:internalName="IssuedDate">
      <xsd:simpleType>
        <xsd:restriction base="dms:DateTime"/>
      </xsd:simpleType>
    </xsd:element>
    <xsd:element name="CRN" ma:index="12" nillable="true" ma:displayName="CRN" ma:internalName="CRN">
      <xsd:simpleType>
        <xsd:restriction base="dms:Text"/>
      </xsd:simpleType>
    </xsd:element>
    <xsd:element name="ToBeDeleted" ma:index="13" nillable="true" ma:displayName="ToBeDeleted" ma:default="0" ma:internalName="ToBeDelet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4E6B-B8E4-4F7A-906E-68A8F36021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972A4E-D49B-4B97-8060-CF30E875C610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7ad7df42-a00c-4a3f-9eeb-7822703682b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EE2F24-3F7D-497C-AC43-FC38A52AA1C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899</Words>
  <Application>Microsoft Office PowerPoint</Application>
  <PresentationFormat>A4 Paper (210x297 mm)</PresentationFormat>
  <Paragraphs>113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Prescriber Guide</dc:title>
  <dc:creator>Esther Artime Freire</dc:creator>
  <cp:lastModifiedBy>Niamh Buckley</cp:lastModifiedBy>
  <cp:revision>3</cp:revision>
  <cp:lastPrinted>2017-05-11T07:57:25Z</cp:lastPrinted>
  <dcterms:created xsi:type="dcterms:W3CDTF">2015-10-23T15:42:21Z</dcterms:created>
  <dcterms:modified xsi:type="dcterms:W3CDTF">2023-02-01T12:58:53Z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0x010100F5528F6C3522CA48ADF75A67A0032FD9</vt:lpwstr>
  </property>
  <property fmtid="{D5CDD505-2E9C-101B-9397-08002B2CF9AE}" pid="9" name="ArticulateGUID">
    <vt:lpwstr>C54CBAA8-4102-4B03-B05E-B1FAAA3EF63C</vt:lpwstr>
  </property>
  <property fmtid="{D5CDD505-2E9C-101B-9397-08002B2CF9AE}" pid="10" name="ArticulatePath">
    <vt:lpwstr>https://sanofi.sharepoint.com/sites/MultaqaRMM/Shared Documents/General/UK/Draft #1 for review/Multaq+prescriber+guide - MAT-GB-2002777</vt:lpwstr>
  </property>
  <property fmtid="{D5CDD505-2E9C-101B-9397-08002B2CF9AE}" pid="11" name="Licence Number">
    <vt:lpwstr/>
  </property>
  <property fmtid="{D5CDD505-2E9C-101B-9397-08002B2CF9AE}" pid="12" name="EmailHeaders">
    <vt:lpwstr/>
  </property>
  <property fmtid="{D5CDD505-2E9C-101B-9397-08002B2CF9AE}" pid="13" name="Body">
    <vt:lpwstr/>
  </property>
  <property fmtid="{D5CDD505-2E9C-101B-9397-08002B2CF9AE}" pid="14" name="EmailSender">
    <vt:lpwstr/>
  </property>
  <property fmtid="{D5CDD505-2E9C-101B-9397-08002B2CF9AE}" pid="15" name="Cc">
    <vt:lpwstr/>
  </property>
  <property fmtid="{D5CDD505-2E9C-101B-9397-08002B2CF9AE}" pid="16" name="EmailTo">
    <vt:lpwstr/>
  </property>
  <property fmtid="{D5CDD505-2E9C-101B-9397-08002B2CF9AE}" pid="17" name="MP_UserTags">
    <vt:lpwstr>((lw8517358)(lw133806)(lw133689)(lw133641))</vt:lpwstr>
  </property>
  <property fmtid="{D5CDD505-2E9C-101B-9397-08002B2CF9AE}" pid="18" name="Date Sent/Received">
    <vt:lpwstr/>
  </property>
  <property fmtid="{D5CDD505-2E9C-101B-9397-08002B2CF9AE}" pid="19" name="From">
    <vt:lpwstr/>
  </property>
  <property fmtid="{D5CDD505-2E9C-101B-9397-08002B2CF9AE}" pid="20" name="LikesCount">
    <vt:lpwstr/>
  </property>
  <property fmtid="{D5CDD505-2E9C-101B-9397-08002B2CF9AE}" pid="21" name="EmailFrom">
    <vt:lpwstr/>
  </property>
  <property fmtid="{D5CDD505-2E9C-101B-9397-08002B2CF9AE}" pid="22" name="RatedBy">
    <vt:lpwstr/>
  </property>
  <property fmtid="{D5CDD505-2E9C-101B-9397-08002B2CF9AE}" pid="23" name="EmailSubject">
    <vt:lpwstr/>
  </property>
  <property fmtid="{D5CDD505-2E9C-101B-9397-08002B2CF9AE}" pid="24" name="MP_InheritedTags">
    <vt:lpwstr>((lw133868)(lw133806)(lw133689)(lw133641))((lw133684)(lw133678)(lw133639))((lw137175)(lw133677)(lw133639))((lw134062)(lw133695)(lw133641))((lw134149)(lw133701)(lw133641))((lw142128)(lw133707)(lw133641))((lw142127)(lw133707)(lw133641))((lw142152)(lw133712)(lw133641))((lw142153)(lw133712)(lw133641))((lw134157)(lw133700)(lw133641))((lw134161)(lw133702)(lw133641))((lw134084)(lw134068)(lw133696)(lw133641))((lw142144)(lw133712)(lw133641))((lw142145)(lw133712)(lw133641))((lw142147)(lw133712)(lw133641))((lw3824811)(lw133697)(lw133641))((lw8793896)(lw133708)(lw133641))((lw8691202)(lw133710)(lw133641))((lw9687975)(lw133706)(lw133641))((lw143853)(lw133711)(lw133641))((lw144213)(lw133711)(lw133641))((lw143851)(lw133711)(lw133641))((lw8688563)(lw133711)(lw133641))((lw181106)(lw138179)(lw133699)(lw133641))((lw8772479)(lw138179)(lw133699)(lw133641))((lw1781843)(lw138179)(lw133699)(lw133641))((lw181107)(lw138179)(lw133699)(lw133641))((lw185363)(lw138179)(lw133699)(lw133641))((lw8793898)(lw138177)(lw133699)(lw133641))((lw181032)(lw138179)(lw133699)(lw133641))((lw181180)(lw138179)(lw133699)(lw133641))((lw76076826)(lw137168)(lw133679)(lw133639))((lw64186382)(lw133705)(lw133641))</vt:lpwstr>
  </property>
  <property fmtid="{D5CDD505-2E9C-101B-9397-08002B2CF9AE}" pid="25" name="Comments">
    <vt:lpwstr/>
  </property>
  <property fmtid="{D5CDD505-2E9C-101B-9397-08002B2CF9AE}" pid="26" name="To">
    <vt:lpwstr/>
  </property>
  <property fmtid="{D5CDD505-2E9C-101B-9397-08002B2CF9AE}" pid="27" name="EmailCc">
    <vt:lpwstr/>
  </property>
  <property fmtid="{D5CDD505-2E9C-101B-9397-08002B2CF9AE}" pid="28" name="Ratings">
    <vt:lpwstr/>
  </property>
  <property fmtid="{D5CDD505-2E9C-101B-9397-08002B2CF9AE}" pid="29" name="LikedBy">
    <vt:lpwstr/>
  </property>
  <property fmtid="{D5CDD505-2E9C-101B-9397-08002B2CF9AE}" pid="30" name="Bcc">
    <vt:lpwstr/>
  </property>
  <property fmtid="{D5CDD505-2E9C-101B-9397-08002B2CF9AE}" pid="31" name="Original Name">
    <vt:lpwstr/>
  </property>
</Properties>
</file>